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57"/>
  </p:notesMasterIdLst>
  <p:handoutMasterIdLst>
    <p:handoutMasterId r:id="rId58"/>
  </p:handoutMasterIdLst>
  <p:sldIdLst>
    <p:sldId id="256" r:id="rId2"/>
    <p:sldId id="309" r:id="rId3"/>
    <p:sldId id="325" r:id="rId4"/>
    <p:sldId id="339" r:id="rId5"/>
    <p:sldId id="337" r:id="rId6"/>
    <p:sldId id="347" r:id="rId7"/>
    <p:sldId id="351" r:id="rId8"/>
    <p:sldId id="350" r:id="rId9"/>
    <p:sldId id="348" r:id="rId10"/>
    <p:sldId id="341" r:id="rId11"/>
    <p:sldId id="342" r:id="rId12"/>
    <p:sldId id="346" r:id="rId13"/>
    <p:sldId id="338" r:id="rId14"/>
    <p:sldId id="358" r:id="rId15"/>
    <p:sldId id="359" r:id="rId16"/>
    <p:sldId id="360" r:id="rId17"/>
    <p:sldId id="361" r:id="rId18"/>
    <p:sldId id="362" r:id="rId19"/>
    <p:sldId id="363" r:id="rId20"/>
    <p:sldId id="364" r:id="rId21"/>
    <p:sldId id="365" r:id="rId22"/>
    <p:sldId id="366" r:id="rId23"/>
    <p:sldId id="333" r:id="rId24"/>
    <p:sldId id="352" r:id="rId25"/>
    <p:sldId id="353" r:id="rId26"/>
    <p:sldId id="354" r:id="rId27"/>
    <p:sldId id="355" r:id="rId28"/>
    <p:sldId id="356" r:id="rId29"/>
    <p:sldId id="357" r:id="rId30"/>
    <p:sldId id="334" r:id="rId31"/>
    <p:sldId id="326" r:id="rId32"/>
    <p:sldId id="321" r:id="rId33"/>
    <p:sldId id="324" r:id="rId34"/>
    <p:sldId id="327" r:id="rId35"/>
    <p:sldId id="328" r:id="rId36"/>
    <p:sldId id="329" r:id="rId37"/>
    <p:sldId id="332" r:id="rId38"/>
    <p:sldId id="330" r:id="rId39"/>
    <p:sldId id="331" r:id="rId40"/>
    <p:sldId id="335" r:id="rId41"/>
    <p:sldId id="367" r:id="rId42"/>
    <p:sldId id="368" r:id="rId43"/>
    <p:sldId id="370" r:id="rId44"/>
    <p:sldId id="371" r:id="rId45"/>
    <p:sldId id="373" r:id="rId46"/>
    <p:sldId id="374" r:id="rId47"/>
    <p:sldId id="372" r:id="rId48"/>
    <p:sldId id="336" r:id="rId49"/>
    <p:sldId id="375" r:id="rId50"/>
    <p:sldId id="376" r:id="rId51"/>
    <p:sldId id="377" r:id="rId52"/>
    <p:sldId id="378" r:id="rId53"/>
    <p:sldId id="379" r:id="rId54"/>
    <p:sldId id="322" r:id="rId55"/>
    <p:sldId id="31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425B"/>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34" autoAdjust="0"/>
  </p:normalViewPr>
  <p:slideViewPr>
    <p:cSldViewPr snapToGrid="0">
      <p:cViewPr>
        <p:scale>
          <a:sx n="75" d="100"/>
          <a:sy n="75" d="100"/>
        </p:scale>
        <p:origin x="747" y="42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6/7/layout/BasicLinearProcessNumbered#1" loCatId="process" qsTypeId="urn:microsoft.com/office/officeart/2005/8/quickstyle/simple1" qsCatId="simple" csTypeId="urn:microsoft.com/office/officeart/2005/8/colors/accent1_2" csCatId="accent1" phldr="1"/>
      <dgm:spPr/>
      <dgm:t>
        <a:bodyPr/>
        <a:lstStyle/>
        <a:p>
          <a:endParaRPr lang="en-US"/>
        </a:p>
      </dgm:t>
    </dgm:pt>
    <dgm:pt modelId="{2EE95FC5-CD6B-4A50-9262-DC414E16C3EA}">
      <dgm:prSet custT="1"/>
      <dgm:spPr/>
      <dgm:t>
        <a:bodyPr lIns="288000"/>
        <a:lstStyle/>
        <a:p>
          <a:r>
            <a:rPr lang="en-US" sz="2000" dirty="0">
              <a:solidFill>
                <a:schemeClr val="accent1">
                  <a:lumMod val="75000"/>
                </a:schemeClr>
              </a:solidFill>
            </a:rPr>
            <a:t>Lesson 1</a:t>
          </a:r>
          <a:r>
            <a:rPr lang="ru-RU" sz="2000" dirty="0">
              <a:solidFill>
                <a:schemeClr val="accent1">
                  <a:lumMod val="75000"/>
                </a:schemeClr>
              </a:solidFill>
            </a:rPr>
            <a:t>.</a:t>
          </a:r>
          <a:endParaRPr lang="en-US" sz="2000" dirty="0">
            <a:solidFill>
              <a:schemeClr val="accent1">
                <a:lumMod val="75000"/>
              </a:schemeClr>
            </a:solidFill>
          </a:endParaRPr>
        </a:p>
        <a:p>
          <a:r>
            <a:rPr lang="en-US" sz="1600" dirty="0"/>
            <a:t>What is Data Science/ Data Analytics?</a:t>
          </a:r>
        </a:p>
        <a:p>
          <a:r>
            <a:rPr lang="en-US" sz="1600" dirty="0"/>
            <a:t>Why it’s Important?</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phldrT="1" phldr="0"/>
      <dgm:spPr/>
      <dgm:t>
        <a:bodyPr/>
        <a:lstStyle/>
        <a:p>
          <a:r>
            <a:rPr lang="en-US"/>
            <a:t>1</a:t>
          </a:r>
          <a:endParaRPr lang="en-US" dirty="0"/>
        </a:p>
      </dgm:t>
    </dgm:pt>
    <dgm:pt modelId="{F05611F0-8256-4954-B6CB-ED6B4F2DD397}">
      <dgm:prSet custT="1"/>
      <dgm:spPr/>
      <dgm:t>
        <a:bodyPr lIns="288000"/>
        <a:lstStyle/>
        <a:p>
          <a:r>
            <a:rPr lang="en-US" sz="2000" dirty="0">
              <a:solidFill>
                <a:schemeClr val="accent1">
                  <a:lumMod val="75000"/>
                </a:schemeClr>
              </a:solidFill>
            </a:rPr>
            <a:t>Lesson 2.</a:t>
          </a:r>
        </a:p>
        <a:p>
          <a:r>
            <a:rPr lang="en-US" sz="1500" dirty="0"/>
            <a:t>Applications of Data Science/Analytics.</a:t>
          </a:r>
        </a:p>
        <a:p>
          <a:r>
            <a:rPr lang="en-US" sz="1500" dirty="0"/>
            <a:t>Relevant or just boom?</a:t>
          </a: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phldrT="2" phldr="0"/>
      <dgm:spPr/>
      <dgm:t>
        <a:bodyPr/>
        <a:lstStyle/>
        <a:p>
          <a:r>
            <a:rPr lang="en-US"/>
            <a:t>2</a:t>
          </a:r>
          <a:endParaRPr lang="en-US" dirty="0"/>
        </a:p>
      </dgm:t>
    </dgm:pt>
    <dgm:pt modelId="{22625139-F93A-4F3F-A7AA-4923A01AEDF3}">
      <dgm:prSet custT="1"/>
      <dgm:spPr/>
      <dgm:t>
        <a:bodyPr lIns="288000"/>
        <a:lstStyle/>
        <a:p>
          <a:r>
            <a:rPr lang="en-US" sz="2000" dirty="0">
              <a:solidFill>
                <a:schemeClr val="accent1">
                  <a:lumMod val="75000"/>
                </a:schemeClr>
              </a:solidFill>
            </a:rPr>
            <a:t>Lesson 3.</a:t>
          </a:r>
        </a:p>
        <a:p>
          <a:r>
            <a:rPr lang="en-US" sz="1500" dirty="0"/>
            <a:t>Data Analytics Relevance and importance for LAW Student/</a:t>
          </a:r>
          <a:r>
            <a:rPr lang="en-IN" sz="1500" dirty="0"/>
            <a:t>practitioner/Researcher</a:t>
          </a:r>
          <a:endParaRPr lang="en-US" sz="1500" dirty="0"/>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r>
            <a:rPr lang="en-US"/>
            <a:t>3</a:t>
          </a:r>
          <a:endParaRPr lang="en-US" dirty="0"/>
        </a:p>
      </dgm:t>
    </dgm:pt>
    <dgm:pt modelId="{140952D0-0E1D-4F48-9F16-53581487CFA0}">
      <dgm:prSet custT="1"/>
      <dgm:spPr/>
      <dgm:t>
        <a:bodyPr lIns="288000"/>
        <a:lstStyle/>
        <a:p>
          <a:r>
            <a:rPr lang="en-US" sz="2000" dirty="0">
              <a:solidFill>
                <a:schemeClr val="accent1">
                  <a:lumMod val="75000"/>
                </a:schemeClr>
              </a:solidFill>
            </a:rPr>
            <a:t>Lesson 4.</a:t>
          </a:r>
        </a:p>
        <a:p>
          <a:r>
            <a:rPr lang="en-US" sz="1500" dirty="0"/>
            <a:t>Understanding the Technology stack</a:t>
          </a: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phldrT="4" phldr="0"/>
      <dgm:spPr/>
      <dgm:t>
        <a:bodyPr/>
        <a:lstStyle/>
        <a:p>
          <a:r>
            <a:rPr lang="en-US"/>
            <a:t>4</a:t>
          </a:r>
          <a:endParaRPr lang="en-US" dirty="0"/>
        </a:p>
      </dgm:t>
    </dgm:pt>
    <dgm:pt modelId="{C2F8C7F7-44C4-414A-BCCD-56E91DD0A777}">
      <dgm:prSet custT="1"/>
      <dgm:spPr/>
      <dgm:t>
        <a:bodyPr lIns="288000"/>
        <a:lstStyle/>
        <a:p>
          <a:r>
            <a:rPr lang="en-US" sz="2000" dirty="0">
              <a:solidFill>
                <a:schemeClr val="accent1">
                  <a:lumMod val="75000"/>
                </a:schemeClr>
              </a:solidFill>
            </a:rPr>
            <a:t>Lesson 5.</a:t>
          </a:r>
        </a:p>
        <a:p>
          <a:r>
            <a:rPr lang="en-US" sz="1500" dirty="0"/>
            <a:t>Hands on..!</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phldrT="5" phldr="0"/>
      <dgm:spPr/>
      <dgm:t>
        <a:bodyPr/>
        <a:lstStyle/>
        <a:p>
          <a:r>
            <a:rPr lang="en-US"/>
            <a:t>5</a:t>
          </a:r>
          <a:endParaRPr lang="en-US" dirty="0"/>
        </a:p>
      </dgm:t>
    </dgm:pt>
    <dgm:pt modelId="{C09B749D-9CF7-492C-B341-D9553818451B}" type="pres">
      <dgm:prSet presAssocID="{D0F07F19-1F50-4B42-A7A0-278DF9D25BB1}" presName="Name0" presStyleCnt="0">
        <dgm:presLayoutVars>
          <dgm:animLvl val="lvl"/>
          <dgm:resizeHandles val="exact"/>
        </dgm:presLayoutVars>
      </dgm:prSet>
      <dgm:spPr/>
    </dgm:pt>
    <dgm:pt modelId="{8EEF3829-836D-4E60-A9BC-8F0AD18883EE}" type="pres">
      <dgm:prSet presAssocID="{2EE95FC5-CD6B-4A50-9262-DC414E16C3EA}" presName="compositeNode" presStyleCnt="0">
        <dgm:presLayoutVars>
          <dgm:bulletEnabled val="1"/>
        </dgm:presLayoutVars>
      </dgm:prSet>
      <dgm:spPr/>
    </dgm:pt>
    <dgm:pt modelId="{5947A689-FC4A-4FDF-BDDD-890A8474DEF9}" type="pres">
      <dgm:prSet presAssocID="{2EE95FC5-CD6B-4A50-9262-DC414E16C3EA}" presName="bgRect" presStyleLbl="bgAccFollowNode1" presStyleIdx="0" presStyleCnt="5"/>
      <dgm:spPr/>
    </dgm:pt>
    <dgm:pt modelId="{94E9EF1A-1D07-4210-9402-6C559E90358A}" type="pres">
      <dgm:prSet presAssocID="{C99EBBB1-E916-471C-83C9-ABE85B42AC26}" presName="sibTransNodeCircle" presStyleLbl="alignNode1" presStyleIdx="0" presStyleCnt="10">
        <dgm:presLayoutVars>
          <dgm:chMax val="0"/>
          <dgm:bulletEnabled/>
        </dgm:presLayoutVars>
      </dgm:prSet>
      <dgm:spPr>
        <a:prstGeom prst="rect">
          <a:avLst/>
        </a:prstGeom>
      </dgm:spPr>
    </dgm:pt>
    <dgm:pt modelId="{B9E74D06-8974-46A7-BDE8-CAC0846523DB}" type="pres">
      <dgm:prSet presAssocID="{2EE95FC5-CD6B-4A50-9262-DC414E16C3EA}" presName="bottomLine" presStyleLbl="alignNode1" presStyleIdx="1" presStyleCnt="10">
        <dgm:presLayoutVars/>
      </dgm:prSet>
      <dgm:spPr/>
    </dgm:pt>
    <dgm:pt modelId="{815671D8-22AE-4967-8461-EBC1C9F97F94}" type="pres">
      <dgm:prSet presAssocID="{2EE95FC5-CD6B-4A50-9262-DC414E16C3EA}" presName="nodeText" presStyleLbl="bgAccFollowNode1" presStyleIdx="0" presStyleCnt="5">
        <dgm:presLayoutVars>
          <dgm:bulletEnabled val="1"/>
        </dgm:presLayoutVars>
      </dgm:prSet>
      <dgm:spPr/>
    </dgm:pt>
    <dgm:pt modelId="{4345A606-3100-40DC-847D-F26F8DFFB0A4}" type="pres">
      <dgm:prSet presAssocID="{C99EBBB1-E916-471C-83C9-ABE85B42AC26}" presName="sibTrans" presStyleCnt="0"/>
      <dgm:spPr/>
    </dgm:pt>
    <dgm:pt modelId="{9D438F26-CD1B-4D67-AF02-B4D0BD99464E}" type="pres">
      <dgm:prSet presAssocID="{F05611F0-8256-4954-B6CB-ED6B4F2DD397}" presName="compositeNode" presStyleCnt="0">
        <dgm:presLayoutVars>
          <dgm:bulletEnabled val="1"/>
        </dgm:presLayoutVars>
      </dgm:prSet>
      <dgm:spPr/>
    </dgm:pt>
    <dgm:pt modelId="{5C8F9B26-840A-4F96-8D27-2D7E00511C9A}" type="pres">
      <dgm:prSet presAssocID="{F05611F0-8256-4954-B6CB-ED6B4F2DD397}" presName="bgRect" presStyleLbl="bgAccFollowNode1" presStyleIdx="1" presStyleCnt="5"/>
      <dgm:spPr/>
    </dgm:pt>
    <dgm:pt modelId="{DAC041B6-6570-477A-B4C1-5CB7E0EFE0DC}" type="pres">
      <dgm:prSet presAssocID="{6BD5265A-8333-420D-BDB2-65F10B3EBD76}" presName="sibTransNodeCircle" presStyleLbl="alignNode1" presStyleIdx="2" presStyleCnt="10">
        <dgm:presLayoutVars>
          <dgm:chMax val="0"/>
          <dgm:bulletEnabled/>
        </dgm:presLayoutVars>
      </dgm:prSet>
      <dgm:spPr>
        <a:prstGeom prst="rect">
          <a:avLst/>
        </a:prstGeom>
      </dgm:spPr>
    </dgm:pt>
    <dgm:pt modelId="{F8ADDB2A-2689-4ACF-8222-B372EB5C8D35}" type="pres">
      <dgm:prSet presAssocID="{F05611F0-8256-4954-B6CB-ED6B4F2DD397}" presName="bottomLine" presStyleLbl="alignNode1" presStyleIdx="3" presStyleCnt="10">
        <dgm:presLayoutVars/>
      </dgm:prSet>
      <dgm:spPr/>
    </dgm:pt>
    <dgm:pt modelId="{36EB2DDF-B510-4B3C-AF9A-757E14A78E4D}" type="pres">
      <dgm:prSet presAssocID="{F05611F0-8256-4954-B6CB-ED6B4F2DD397}" presName="nodeText" presStyleLbl="bgAccFollowNode1" presStyleIdx="1" presStyleCnt="5">
        <dgm:presLayoutVars>
          <dgm:bulletEnabled val="1"/>
        </dgm:presLayoutVars>
      </dgm:prSet>
      <dgm:spPr/>
    </dgm:pt>
    <dgm:pt modelId="{8BDDBF6E-ECE6-4E6A-B0D3-17197BA824D3}" type="pres">
      <dgm:prSet presAssocID="{6BD5265A-8333-420D-BDB2-65F10B3EBD76}" presName="sibTrans" presStyleCnt="0"/>
      <dgm:spPr/>
    </dgm:pt>
    <dgm:pt modelId="{5419C900-3474-4480-82CB-923AF8027A48}" type="pres">
      <dgm:prSet presAssocID="{22625139-F93A-4F3F-A7AA-4923A01AEDF3}" presName="compositeNode" presStyleCnt="0">
        <dgm:presLayoutVars>
          <dgm:bulletEnabled val="1"/>
        </dgm:presLayoutVars>
      </dgm:prSet>
      <dgm:spPr/>
    </dgm:pt>
    <dgm:pt modelId="{83253AE2-89B5-4ADC-817A-FEF4E0BC4B49}" type="pres">
      <dgm:prSet presAssocID="{22625139-F93A-4F3F-A7AA-4923A01AEDF3}" presName="bgRect" presStyleLbl="bgAccFollowNode1" presStyleIdx="2" presStyleCnt="5"/>
      <dgm:spPr/>
    </dgm:pt>
    <dgm:pt modelId="{82EE2C17-F664-4616-8F76-97637F08E124}" type="pres">
      <dgm:prSet presAssocID="{A8E2FA08-4DD4-4654-A85D-9A99162D6201}" presName="sibTransNodeCircle" presStyleLbl="alignNode1" presStyleIdx="4" presStyleCnt="10">
        <dgm:presLayoutVars>
          <dgm:chMax val="0"/>
          <dgm:bulletEnabled/>
        </dgm:presLayoutVars>
      </dgm:prSet>
      <dgm:spPr>
        <a:prstGeom prst="rect">
          <a:avLst/>
        </a:prstGeom>
      </dgm:spPr>
    </dgm:pt>
    <dgm:pt modelId="{96383FDE-483E-4E6D-B151-4FC41C065094}" type="pres">
      <dgm:prSet presAssocID="{22625139-F93A-4F3F-A7AA-4923A01AEDF3}" presName="bottomLine" presStyleLbl="alignNode1" presStyleIdx="5" presStyleCnt="10">
        <dgm:presLayoutVars/>
      </dgm:prSet>
      <dgm:spPr/>
    </dgm:pt>
    <dgm:pt modelId="{BBF86657-8EAE-46E6-B25A-D2056AE50973}" type="pres">
      <dgm:prSet presAssocID="{22625139-F93A-4F3F-A7AA-4923A01AEDF3}" presName="nodeText" presStyleLbl="bgAccFollowNode1" presStyleIdx="2" presStyleCnt="5">
        <dgm:presLayoutVars>
          <dgm:bulletEnabled val="1"/>
        </dgm:presLayoutVars>
      </dgm:prSet>
      <dgm:spPr/>
    </dgm:pt>
    <dgm:pt modelId="{8DC76FCE-F8A0-43BB-94B0-26867DA9F629}" type="pres">
      <dgm:prSet presAssocID="{A8E2FA08-4DD4-4654-A85D-9A99162D6201}" presName="sibTrans" presStyleCnt="0"/>
      <dgm:spPr/>
    </dgm:pt>
    <dgm:pt modelId="{46746BF8-8C13-403D-B74A-6BA79A7FA811}" type="pres">
      <dgm:prSet presAssocID="{140952D0-0E1D-4F48-9F16-53581487CFA0}" presName="compositeNode" presStyleCnt="0">
        <dgm:presLayoutVars>
          <dgm:bulletEnabled val="1"/>
        </dgm:presLayoutVars>
      </dgm:prSet>
      <dgm:spPr/>
    </dgm:pt>
    <dgm:pt modelId="{7ACBA089-E576-4FF4-865F-C3BBF7659A23}" type="pres">
      <dgm:prSet presAssocID="{140952D0-0E1D-4F48-9F16-53581487CFA0}" presName="bgRect" presStyleLbl="bgAccFollowNode1" presStyleIdx="3" presStyleCnt="5"/>
      <dgm:spPr/>
    </dgm:pt>
    <dgm:pt modelId="{3CBA3CC0-D70A-4B98-9329-64604EDF25F0}" type="pres">
      <dgm:prSet presAssocID="{2804F27C-9BA9-4D07-AB02-74BE7DFA2C0E}" presName="sibTransNodeCircle" presStyleLbl="alignNode1" presStyleIdx="6" presStyleCnt="10">
        <dgm:presLayoutVars>
          <dgm:chMax val="0"/>
          <dgm:bulletEnabled/>
        </dgm:presLayoutVars>
      </dgm:prSet>
      <dgm:spPr>
        <a:prstGeom prst="rect">
          <a:avLst/>
        </a:prstGeom>
      </dgm:spPr>
    </dgm:pt>
    <dgm:pt modelId="{5BE72261-3EB3-4585-8739-2FFBAED12B80}" type="pres">
      <dgm:prSet presAssocID="{140952D0-0E1D-4F48-9F16-53581487CFA0}" presName="bottomLine" presStyleLbl="alignNode1" presStyleIdx="7" presStyleCnt="10">
        <dgm:presLayoutVars/>
      </dgm:prSet>
      <dgm:spPr/>
    </dgm:pt>
    <dgm:pt modelId="{64EF213D-B16C-4AC2-8183-B62F7FC17277}" type="pres">
      <dgm:prSet presAssocID="{140952D0-0E1D-4F48-9F16-53581487CFA0}" presName="nodeText" presStyleLbl="bgAccFollowNode1" presStyleIdx="3" presStyleCnt="5">
        <dgm:presLayoutVars>
          <dgm:bulletEnabled val="1"/>
        </dgm:presLayoutVars>
      </dgm:prSet>
      <dgm:spPr/>
    </dgm:pt>
    <dgm:pt modelId="{5104EC6E-10DA-48BE-A121-0D66CB60A3C3}" type="pres">
      <dgm:prSet presAssocID="{2804F27C-9BA9-4D07-AB02-74BE7DFA2C0E}" presName="sibTrans" presStyleCnt="0"/>
      <dgm:spPr/>
    </dgm:pt>
    <dgm:pt modelId="{A0A34020-1B08-49AD-AD60-D2002D7C7E0A}" type="pres">
      <dgm:prSet presAssocID="{C2F8C7F7-44C4-414A-BCCD-56E91DD0A777}" presName="compositeNode" presStyleCnt="0">
        <dgm:presLayoutVars>
          <dgm:bulletEnabled val="1"/>
        </dgm:presLayoutVars>
      </dgm:prSet>
      <dgm:spPr/>
    </dgm:pt>
    <dgm:pt modelId="{5F8AA2D1-7ADE-4FAB-AB73-E999EB93EDA0}" type="pres">
      <dgm:prSet presAssocID="{C2F8C7F7-44C4-414A-BCCD-56E91DD0A777}" presName="bgRect" presStyleLbl="bgAccFollowNode1" presStyleIdx="4" presStyleCnt="5"/>
      <dgm:spPr/>
    </dgm:pt>
    <dgm:pt modelId="{FEC87D35-FF68-4830-9865-7026502B7734}" type="pres">
      <dgm:prSet presAssocID="{4E39967D-43EF-4F15-814A-2F491D900D43}" presName="sibTransNodeCircle" presStyleLbl="alignNode1" presStyleIdx="8" presStyleCnt="10">
        <dgm:presLayoutVars>
          <dgm:chMax val="0"/>
          <dgm:bulletEnabled/>
        </dgm:presLayoutVars>
      </dgm:prSet>
      <dgm:spPr>
        <a:prstGeom prst="rect">
          <a:avLst/>
        </a:prstGeom>
      </dgm:spPr>
    </dgm:pt>
    <dgm:pt modelId="{F57AF353-CCB4-4030-9EEE-1DC7B4B0CC7D}" type="pres">
      <dgm:prSet presAssocID="{C2F8C7F7-44C4-414A-BCCD-56E91DD0A777}" presName="bottomLine" presStyleLbl="alignNode1" presStyleIdx="9" presStyleCnt="10">
        <dgm:presLayoutVars/>
      </dgm:prSet>
      <dgm:spPr/>
    </dgm:pt>
    <dgm:pt modelId="{9CC4D03B-B44B-4A64-A041-4758701F1C59}" type="pres">
      <dgm:prSet presAssocID="{C2F8C7F7-44C4-414A-BCCD-56E91DD0A777}" presName="nodeText" presStyleLbl="bgAccFollowNode1" presStyleIdx="4" presStyleCnt="5">
        <dgm:presLayoutVars>
          <dgm:bulletEnabled val="1"/>
        </dgm:presLayoutVars>
      </dgm:prSet>
      <dgm:spPr/>
    </dgm:pt>
  </dgm:ptLst>
  <dgm:cxnLst>
    <dgm:cxn modelId="{A4B80D2D-7E35-421F-8BF9-55B39C33B9BE}" type="presOf" srcId="{A8E2FA08-4DD4-4654-A85D-9A99162D6201}" destId="{82EE2C17-F664-4616-8F76-97637F08E124}" srcOrd="0" destOrd="0" presId="urn:microsoft.com/office/officeart/2016/7/layout/BasicLinearProcessNumbered#1"/>
    <dgm:cxn modelId="{C0185933-A2E8-4CA8-BE2D-4651F528D2DE}" type="presOf" srcId="{2EE95FC5-CD6B-4A50-9262-DC414E16C3EA}" destId="{815671D8-22AE-4967-8461-EBC1C9F97F94}" srcOrd="1" destOrd="0" presId="urn:microsoft.com/office/officeart/2016/7/layout/BasicLinearProcessNumbered#1"/>
    <dgm:cxn modelId="{2218E939-6CA8-4442-A4E7-EF92FEA01DDF}" type="presOf" srcId="{140952D0-0E1D-4F48-9F16-53581487CFA0}" destId="{7ACBA089-E576-4FF4-865F-C3BBF7659A23}" srcOrd="0" destOrd="0" presId="urn:microsoft.com/office/officeart/2016/7/layout/BasicLinearProcessNumbered#1"/>
    <dgm:cxn modelId="{23907F3B-DE45-45CF-9707-5E4F6F6973DA}" type="presOf" srcId="{D0F07F19-1F50-4B42-A7A0-278DF9D25BB1}" destId="{C09B749D-9CF7-492C-B341-D9553818451B}" srcOrd="0" destOrd="0" presId="urn:microsoft.com/office/officeart/2016/7/layout/BasicLinearProcessNumbered#1"/>
    <dgm:cxn modelId="{AFE8A667-BFCC-42CE-A7FE-3066C60B154E}" type="presOf" srcId="{F05611F0-8256-4954-B6CB-ED6B4F2DD397}" destId="{5C8F9B26-840A-4F96-8D27-2D7E00511C9A}" srcOrd="0" destOrd="0" presId="urn:microsoft.com/office/officeart/2016/7/layout/BasicLinearProcessNumbered#1"/>
    <dgm:cxn modelId="{6C312549-8F7E-4A80-AB71-9D3156BFBF4C}" type="presOf" srcId="{C2F8C7F7-44C4-414A-BCCD-56E91DD0A777}" destId="{5F8AA2D1-7ADE-4FAB-AB73-E999EB93EDA0}" srcOrd="0" destOrd="0" presId="urn:microsoft.com/office/officeart/2016/7/layout/BasicLinearProcessNumbered#1"/>
    <dgm:cxn modelId="{7043076B-C1A0-4D82-B9C2-7389C21548EF}" type="presOf" srcId="{22625139-F93A-4F3F-A7AA-4923A01AEDF3}" destId="{BBF86657-8EAE-46E6-B25A-D2056AE50973}" srcOrd="1" destOrd="0" presId="urn:microsoft.com/office/officeart/2016/7/layout/BasicLinearProcessNumbered#1"/>
    <dgm:cxn modelId="{40CAD671-AB1B-4EF2-BD4C-E4C43639C27E}" type="presOf" srcId="{2EE95FC5-CD6B-4A50-9262-DC414E16C3EA}" destId="{5947A689-FC4A-4FDF-BDDD-890A8474DEF9}" srcOrd="0" destOrd="0" presId="urn:microsoft.com/office/officeart/2016/7/layout/BasicLinearProcessNumbered#1"/>
    <dgm:cxn modelId="{14D43B81-F92D-4CD8-9D1E-78CBF092C750}" srcId="{D0F07F19-1F50-4B42-A7A0-278DF9D25BB1}" destId="{C2F8C7F7-44C4-414A-BCCD-56E91DD0A777}" srcOrd="4" destOrd="0" parTransId="{E6C6DF88-9436-40D7-BA84-18FE896A6151}" sibTransId="{4E39967D-43EF-4F15-814A-2F491D900D43}"/>
    <dgm:cxn modelId="{9CDE7D88-716E-4C97-9A52-FF7131643C5F}" type="presOf" srcId="{F05611F0-8256-4954-B6CB-ED6B4F2DD397}" destId="{36EB2DDF-B510-4B3C-AF9A-757E14A78E4D}" srcOrd="1" destOrd="0" presId="urn:microsoft.com/office/officeart/2016/7/layout/BasicLinearProcessNumbered#1"/>
    <dgm:cxn modelId="{DD5C168A-90C7-41E2-9576-A79BBC6325CE}" type="presOf" srcId="{C99EBBB1-E916-471C-83C9-ABE85B42AC26}" destId="{94E9EF1A-1D07-4210-9402-6C559E90358A}" srcOrd="0" destOrd="0" presId="urn:microsoft.com/office/officeart/2016/7/layout/BasicLinearProcessNumbered#1"/>
    <dgm:cxn modelId="{CBD31B8E-CB23-4FA8-93FE-5BB4814BBB0B}" type="presOf" srcId="{2804F27C-9BA9-4D07-AB02-74BE7DFA2C0E}" destId="{3CBA3CC0-D70A-4B98-9329-64604EDF25F0}" srcOrd="0" destOrd="0" presId="urn:microsoft.com/office/officeart/2016/7/layout/BasicLinearProcessNumbered#1"/>
    <dgm:cxn modelId="{B3F19EC2-A372-4EC3-BFE0-C62FFDFE3DF6}" srcId="{D0F07F19-1F50-4B42-A7A0-278DF9D25BB1}" destId="{2EE95FC5-CD6B-4A50-9262-DC414E16C3EA}" srcOrd="0" destOrd="0" parTransId="{75374347-884B-4721-8CFF-DF080F5B1C79}" sibTransId="{C99EBBB1-E916-471C-83C9-ABE85B42AC26}"/>
    <dgm:cxn modelId="{40F5D2CB-DECC-41AF-8388-AD6EA6907126}" type="presOf" srcId="{6BD5265A-8333-420D-BDB2-65F10B3EBD76}" destId="{DAC041B6-6570-477A-B4C1-5CB7E0EFE0DC}" srcOrd="0" destOrd="0" presId="urn:microsoft.com/office/officeart/2016/7/layout/BasicLinearProcessNumbered#1"/>
    <dgm:cxn modelId="{914FACD2-336A-4471-9E99-312B3F8EAB04}" srcId="{D0F07F19-1F50-4B42-A7A0-278DF9D25BB1}" destId="{F05611F0-8256-4954-B6CB-ED6B4F2DD397}" srcOrd="1" destOrd="0" parTransId="{CD7328D6-9FAE-4506-9BDB-E06A571EC1D4}" sibTransId="{6BD5265A-8333-420D-BDB2-65F10B3EBD76}"/>
    <dgm:cxn modelId="{40CCC9E3-44E6-462B-900C-44AC8FC352F3}" type="presOf" srcId="{4E39967D-43EF-4F15-814A-2F491D900D43}" destId="{FEC87D35-FF68-4830-9865-7026502B7734}" srcOrd="0" destOrd="0" presId="urn:microsoft.com/office/officeart/2016/7/layout/BasicLinearProcessNumbered#1"/>
    <dgm:cxn modelId="{B07163E8-ADEC-492A-8F07-7E5786AB23AE}" srcId="{D0F07F19-1F50-4B42-A7A0-278DF9D25BB1}" destId="{140952D0-0E1D-4F48-9F16-53581487CFA0}" srcOrd="3" destOrd="0" parTransId="{790C446F-6917-41E7-BE01-7AFE2676D505}" sibTransId="{2804F27C-9BA9-4D07-AB02-74BE7DFA2C0E}"/>
    <dgm:cxn modelId="{D0999FEB-3F13-4B99-8767-7340A2A83933}" type="presOf" srcId="{22625139-F93A-4F3F-A7AA-4923A01AEDF3}" destId="{83253AE2-89B5-4ADC-817A-FEF4E0BC4B49}" srcOrd="0" destOrd="0" presId="urn:microsoft.com/office/officeart/2016/7/layout/BasicLinearProcessNumbered#1"/>
    <dgm:cxn modelId="{E061BDEB-384B-4165-AF47-0D2CE9C70384}" type="presOf" srcId="{C2F8C7F7-44C4-414A-BCCD-56E91DD0A777}" destId="{9CC4D03B-B44B-4A64-A041-4758701F1C59}" srcOrd="1" destOrd="0" presId="urn:microsoft.com/office/officeart/2016/7/layout/BasicLinearProcessNumbered#1"/>
    <dgm:cxn modelId="{FC7721F0-429B-4CE7-BE98-C2F3C41FE9C7}" srcId="{D0F07F19-1F50-4B42-A7A0-278DF9D25BB1}" destId="{22625139-F93A-4F3F-A7AA-4923A01AEDF3}" srcOrd="2" destOrd="0" parTransId="{F549A0EB-6BE9-4749-8336-B02A279AE302}" sibTransId="{A8E2FA08-4DD4-4654-A85D-9A99162D6201}"/>
    <dgm:cxn modelId="{27E5EDFC-7359-48F6-8E3F-270CF15B8D2C}" type="presOf" srcId="{140952D0-0E1D-4F48-9F16-53581487CFA0}" destId="{64EF213D-B16C-4AC2-8183-B62F7FC17277}" srcOrd="1" destOrd="0" presId="urn:microsoft.com/office/officeart/2016/7/layout/BasicLinearProcessNumbered#1"/>
    <dgm:cxn modelId="{B5FABEA6-FE83-4DC3-A3AB-25B621203785}" type="presParOf" srcId="{C09B749D-9CF7-492C-B341-D9553818451B}" destId="{8EEF3829-836D-4E60-A9BC-8F0AD18883EE}" srcOrd="0" destOrd="0" presId="urn:microsoft.com/office/officeart/2016/7/layout/BasicLinearProcessNumbered#1"/>
    <dgm:cxn modelId="{E8C71572-9F0A-4ED2-BA52-A961EB56A76C}" type="presParOf" srcId="{8EEF3829-836D-4E60-A9BC-8F0AD18883EE}" destId="{5947A689-FC4A-4FDF-BDDD-890A8474DEF9}" srcOrd="0" destOrd="0" presId="urn:microsoft.com/office/officeart/2016/7/layout/BasicLinearProcessNumbered#1"/>
    <dgm:cxn modelId="{67C04E6E-4316-4DC8-9615-DBC47E4DDF35}" type="presParOf" srcId="{8EEF3829-836D-4E60-A9BC-8F0AD18883EE}" destId="{94E9EF1A-1D07-4210-9402-6C559E90358A}" srcOrd="1" destOrd="0" presId="urn:microsoft.com/office/officeart/2016/7/layout/BasicLinearProcessNumbered#1"/>
    <dgm:cxn modelId="{003FA2D7-FBDD-45A5-BDB1-BBCD5557649A}" type="presParOf" srcId="{8EEF3829-836D-4E60-A9BC-8F0AD18883EE}" destId="{B9E74D06-8974-46A7-BDE8-CAC0846523DB}" srcOrd="2" destOrd="0" presId="urn:microsoft.com/office/officeart/2016/7/layout/BasicLinearProcessNumbered#1"/>
    <dgm:cxn modelId="{3E9A9986-48DD-4CC7-91FE-1707EBC7E65A}" type="presParOf" srcId="{8EEF3829-836D-4E60-A9BC-8F0AD18883EE}" destId="{815671D8-22AE-4967-8461-EBC1C9F97F94}" srcOrd="3" destOrd="0" presId="urn:microsoft.com/office/officeart/2016/7/layout/BasicLinearProcessNumbered#1"/>
    <dgm:cxn modelId="{2711AD4E-AE27-4FCF-8A6A-77C0EB08E796}" type="presParOf" srcId="{C09B749D-9CF7-492C-B341-D9553818451B}" destId="{4345A606-3100-40DC-847D-F26F8DFFB0A4}" srcOrd="1" destOrd="0" presId="urn:microsoft.com/office/officeart/2016/7/layout/BasicLinearProcessNumbered#1"/>
    <dgm:cxn modelId="{71DE8450-1714-444C-A82B-015776242CCF}" type="presParOf" srcId="{C09B749D-9CF7-492C-B341-D9553818451B}" destId="{9D438F26-CD1B-4D67-AF02-B4D0BD99464E}" srcOrd="2" destOrd="0" presId="urn:microsoft.com/office/officeart/2016/7/layout/BasicLinearProcessNumbered#1"/>
    <dgm:cxn modelId="{5C537732-B693-4D12-B5ED-85D7EFE25956}" type="presParOf" srcId="{9D438F26-CD1B-4D67-AF02-B4D0BD99464E}" destId="{5C8F9B26-840A-4F96-8D27-2D7E00511C9A}" srcOrd="0" destOrd="0" presId="urn:microsoft.com/office/officeart/2016/7/layout/BasicLinearProcessNumbered#1"/>
    <dgm:cxn modelId="{A7EE3BFC-F03A-45E6-B212-83404EE12240}" type="presParOf" srcId="{9D438F26-CD1B-4D67-AF02-B4D0BD99464E}" destId="{DAC041B6-6570-477A-B4C1-5CB7E0EFE0DC}" srcOrd="1" destOrd="0" presId="urn:microsoft.com/office/officeart/2016/7/layout/BasicLinearProcessNumbered#1"/>
    <dgm:cxn modelId="{5F897C40-4F74-425D-8ECE-E06A106892E5}" type="presParOf" srcId="{9D438F26-CD1B-4D67-AF02-B4D0BD99464E}" destId="{F8ADDB2A-2689-4ACF-8222-B372EB5C8D35}" srcOrd="2" destOrd="0" presId="urn:microsoft.com/office/officeart/2016/7/layout/BasicLinearProcessNumbered#1"/>
    <dgm:cxn modelId="{B161A182-985E-47E7-B65C-F6AD87BFA0F7}" type="presParOf" srcId="{9D438F26-CD1B-4D67-AF02-B4D0BD99464E}" destId="{36EB2DDF-B510-4B3C-AF9A-757E14A78E4D}" srcOrd="3" destOrd="0" presId="urn:microsoft.com/office/officeart/2016/7/layout/BasicLinearProcessNumbered#1"/>
    <dgm:cxn modelId="{FDEB4A67-6531-4467-87D6-1AE9F901F051}" type="presParOf" srcId="{C09B749D-9CF7-492C-B341-D9553818451B}" destId="{8BDDBF6E-ECE6-4E6A-B0D3-17197BA824D3}" srcOrd="3" destOrd="0" presId="urn:microsoft.com/office/officeart/2016/7/layout/BasicLinearProcessNumbered#1"/>
    <dgm:cxn modelId="{5792E72B-E132-444A-BAAD-0F2F78F0396C}" type="presParOf" srcId="{C09B749D-9CF7-492C-B341-D9553818451B}" destId="{5419C900-3474-4480-82CB-923AF8027A48}" srcOrd="4" destOrd="0" presId="urn:microsoft.com/office/officeart/2016/7/layout/BasicLinearProcessNumbered#1"/>
    <dgm:cxn modelId="{9985658F-827E-4C3E-901A-BB8B62931A97}" type="presParOf" srcId="{5419C900-3474-4480-82CB-923AF8027A48}" destId="{83253AE2-89B5-4ADC-817A-FEF4E0BC4B49}" srcOrd="0" destOrd="0" presId="urn:microsoft.com/office/officeart/2016/7/layout/BasicLinearProcessNumbered#1"/>
    <dgm:cxn modelId="{48A7D195-BEC4-4325-8BFF-25B8CA13DC53}" type="presParOf" srcId="{5419C900-3474-4480-82CB-923AF8027A48}" destId="{82EE2C17-F664-4616-8F76-97637F08E124}" srcOrd="1" destOrd="0" presId="urn:microsoft.com/office/officeart/2016/7/layout/BasicLinearProcessNumbered#1"/>
    <dgm:cxn modelId="{DFA21DE9-D23E-4AEC-984F-38954304B882}" type="presParOf" srcId="{5419C900-3474-4480-82CB-923AF8027A48}" destId="{96383FDE-483E-4E6D-B151-4FC41C065094}" srcOrd="2" destOrd="0" presId="urn:microsoft.com/office/officeart/2016/7/layout/BasicLinearProcessNumbered#1"/>
    <dgm:cxn modelId="{110189D1-9E6B-4E0C-8667-C0A3012E8A84}" type="presParOf" srcId="{5419C900-3474-4480-82CB-923AF8027A48}" destId="{BBF86657-8EAE-46E6-B25A-D2056AE50973}" srcOrd="3" destOrd="0" presId="urn:microsoft.com/office/officeart/2016/7/layout/BasicLinearProcessNumbered#1"/>
    <dgm:cxn modelId="{6F4652E6-670E-47E1-8BB6-F10FC0002FE5}" type="presParOf" srcId="{C09B749D-9CF7-492C-B341-D9553818451B}" destId="{8DC76FCE-F8A0-43BB-94B0-26867DA9F629}" srcOrd="5" destOrd="0" presId="urn:microsoft.com/office/officeart/2016/7/layout/BasicLinearProcessNumbered#1"/>
    <dgm:cxn modelId="{952C4F1E-455C-44B2-8633-E11FFDA1CF16}" type="presParOf" srcId="{C09B749D-9CF7-492C-B341-D9553818451B}" destId="{46746BF8-8C13-403D-B74A-6BA79A7FA811}" srcOrd="6" destOrd="0" presId="urn:microsoft.com/office/officeart/2016/7/layout/BasicLinearProcessNumbered#1"/>
    <dgm:cxn modelId="{199291F3-CB47-4BB7-8551-CC7D94A62A3D}" type="presParOf" srcId="{46746BF8-8C13-403D-B74A-6BA79A7FA811}" destId="{7ACBA089-E576-4FF4-865F-C3BBF7659A23}" srcOrd="0" destOrd="0" presId="urn:microsoft.com/office/officeart/2016/7/layout/BasicLinearProcessNumbered#1"/>
    <dgm:cxn modelId="{14456339-3232-4F27-8745-6AE7ED279122}" type="presParOf" srcId="{46746BF8-8C13-403D-B74A-6BA79A7FA811}" destId="{3CBA3CC0-D70A-4B98-9329-64604EDF25F0}" srcOrd="1" destOrd="0" presId="urn:microsoft.com/office/officeart/2016/7/layout/BasicLinearProcessNumbered#1"/>
    <dgm:cxn modelId="{A8938D10-3458-4190-A261-C341522970A2}" type="presParOf" srcId="{46746BF8-8C13-403D-B74A-6BA79A7FA811}" destId="{5BE72261-3EB3-4585-8739-2FFBAED12B80}" srcOrd="2" destOrd="0" presId="urn:microsoft.com/office/officeart/2016/7/layout/BasicLinearProcessNumbered#1"/>
    <dgm:cxn modelId="{C1F113A0-9F7B-4396-8E1F-EC384DF862FF}" type="presParOf" srcId="{46746BF8-8C13-403D-B74A-6BA79A7FA811}" destId="{64EF213D-B16C-4AC2-8183-B62F7FC17277}" srcOrd="3" destOrd="0" presId="urn:microsoft.com/office/officeart/2016/7/layout/BasicLinearProcessNumbered#1"/>
    <dgm:cxn modelId="{4131D598-AA25-4B7C-AFA7-9029885EA773}" type="presParOf" srcId="{C09B749D-9CF7-492C-B341-D9553818451B}" destId="{5104EC6E-10DA-48BE-A121-0D66CB60A3C3}" srcOrd="7" destOrd="0" presId="urn:microsoft.com/office/officeart/2016/7/layout/BasicLinearProcessNumbered#1"/>
    <dgm:cxn modelId="{BE67DCDF-2356-4D88-99B3-83434EDCF878}" type="presParOf" srcId="{C09B749D-9CF7-492C-B341-D9553818451B}" destId="{A0A34020-1B08-49AD-AD60-D2002D7C7E0A}" srcOrd="8" destOrd="0" presId="urn:microsoft.com/office/officeart/2016/7/layout/BasicLinearProcessNumbered#1"/>
    <dgm:cxn modelId="{7647E02E-AFDE-4458-BBF1-C11FE2DBD1C6}" type="presParOf" srcId="{A0A34020-1B08-49AD-AD60-D2002D7C7E0A}" destId="{5F8AA2D1-7ADE-4FAB-AB73-E999EB93EDA0}" srcOrd="0" destOrd="0" presId="urn:microsoft.com/office/officeart/2016/7/layout/BasicLinearProcessNumbered#1"/>
    <dgm:cxn modelId="{948C3455-F5CB-4096-AEED-6BBC191AA5B8}" type="presParOf" srcId="{A0A34020-1B08-49AD-AD60-D2002D7C7E0A}" destId="{FEC87D35-FF68-4830-9865-7026502B7734}" srcOrd="1" destOrd="0" presId="urn:microsoft.com/office/officeart/2016/7/layout/BasicLinearProcessNumbered#1"/>
    <dgm:cxn modelId="{012855BB-F5B9-4D56-90E8-9EFFB3D195DD}" type="presParOf" srcId="{A0A34020-1B08-49AD-AD60-D2002D7C7E0A}" destId="{F57AF353-CCB4-4030-9EEE-1DC7B4B0CC7D}" srcOrd="2" destOrd="0" presId="urn:microsoft.com/office/officeart/2016/7/layout/BasicLinearProcessNumbered#1"/>
    <dgm:cxn modelId="{4E5AA3F4-3105-458B-AFF9-4DE384A7EEAB}" type="presParOf" srcId="{A0A34020-1B08-49AD-AD60-D2002D7C7E0A}" destId="{9CC4D03B-B44B-4A64-A041-4758701F1C59}"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21682D-D380-46E3-A91A-18838A7DF1E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4B6B7787-D76E-4F78-8FA9-31BCD6E10BB7}">
      <dgm:prSet custT="1"/>
      <dgm:spPr>
        <a:solidFill>
          <a:schemeClr val="tx2">
            <a:lumMod val="90000"/>
            <a:lumOff val="10000"/>
          </a:schemeClr>
        </a:solidFill>
      </dgm:spPr>
      <dgm:t>
        <a:bodyPr lIns="144000"/>
        <a:lstStyle/>
        <a:p>
          <a:r>
            <a:rPr lang="en-ZA" sz="2000" b="1" cap="none" dirty="0"/>
            <a:t>Lesson 2. </a:t>
          </a:r>
          <a:r>
            <a:rPr lang="en-US" sz="2000" dirty="0">
              <a:solidFill>
                <a:schemeClr val="tx2">
                  <a:lumMod val="10000"/>
                  <a:lumOff val="90000"/>
                </a:schemeClr>
              </a:solidFill>
            </a:rPr>
            <a:t>Applications of Data Science</a:t>
          </a:r>
          <a:endParaRPr lang="en-US" sz="2000" cap="none" dirty="0">
            <a:solidFill>
              <a:schemeClr val="tx2">
                <a:lumMod val="10000"/>
                <a:lumOff val="90000"/>
              </a:schemeClr>
            </a:solidFill>
          </a:endParaRPr>
        </a:p>
      </dgm:t>
    </dgm:pt>
    <dgm:pt modelId="{C1B77C00-FD9A-44DF-9391-D30E6E08AEFF}" type="parTrans" cxnId="{02837B09-CF5A-43E3-B177-8DC69E8EBB48}">
      <dgm:prSet/>
      <dgm:spPr/>
      <dgm:t>
        <a:bodyPr/>
        <a:lstStyle/>
        <a:p>
          <a:endParaRPr lang="en-US" sz="1600" dirty="0"/>
        </a:p>
      </dgm:t>
    </dgm:pt>
    <dgm:pt modelId="{089D225D-D8C3-4908-B7FF-753A969B2F06}" type="sibTrans" cxnId="{02837B09-CF5A-43E3-B177-8DC69E8EBB48}">
      <dgm:prSet/>
      <dgm:spPr/>
      <dgm:t>
        <a:bodyPr/>
        <a:lstStyle/>
        <a:p>
          <a:endParaRPr lang="en-US"/>
        </a:p>
      </dgm:t>
    </dgm:pt>
    <dgm:pt modelId="{DB8885A5-B6EB-4F2C-B565-8E471C95E4F5}">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Understanding the Technology Stack</a:t>
          </a:r>
          <a:endParaRPr lang="en-US" sz="2000" kern="1200" cap="none" dirty="0">
            <a:solidFill>
              <a:schemeClr val="tx2">
                <a:lumMod val="10000"/>
                <a:lumOff val="90000"/>
              </a:schemeClr>
            </a:solidFill>
          </a:endParaRPr>
        </a:p>
      </dgm:t>
    </dgm:pt>
    <dgm:pt modelId="{FED07ECD-87E1-46C6-A685-6F11ED1B0244}" type="parTrans" cxnId="{4D99F7B9-41E4-43B6-9849-65F201B581BC}">
      <dgm:prSet/>
      <dgm:spPr/>
      <dgm:t>
        <a:bodyPr/>
        <a:lstStyle/>
        <a:p>
          <a:endParaRPr lang="en-US" sz="1600" dirty="0"/>
        </a:p>
      </dgm:t>
    </dgm:pt>
    <dgm:pt modelId="{BF1C2B1D-3AC4-44C3-A217-E66F0BB7BD1D}" type="sibTrans" cxnId="{4D99F7B9-41E4-43B6-9849-65F201B581BC}">
      <dgm:prSet/>
      <dgm:spPr/>
      <dgm:t>
        <a:bodyPr/>
        <a:lstStyle/>
        <a:p>
          <a:endParaRPr lang="en-US"/>
        </a:p>
      </dgm:t>
    </dgm:pt>
    <dgm:pt modelId="{A330F3E4-0F28-47F6-A166-065B053DFF88}">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5. </a:t>
          </a:r>
          <a:r>
            <a:rPr lang="en-US" sz="2000" kern="1200" dirty="0"/>
            <a:t>Hands on..!</a:t>
          </a:r>
          <a:endParaRPr lang="en-US" sz="2000" kern="1200" cap="none" dirty="0">
            <a:solidFill>
              <a:schemeClr val="tx2">
                <a:lumMod val="10000"/>
                <a:lumOff val="90000"/>
              </a:schemeClr>
            </a:solidFill>
          </a:endParaRPr>
        </a:p>
      </dgm:t>
    </dgm:pt>
    <dgm:pt modelId="{E0E81ADC-9F66-42B7-8252-2CCA0A27FACE}" type="parTrans" cxnId="{C0EB1D88-6446-47E4-99CE-F5F417CC52F5}">
      <dgm:prSet/>
      <dgm:spPr/>
      <dgm:t>
        <a:bodyPr/>
        <a:lstStyle/>
        <a:p>
          <a:endParaRPr lang="en-US" sz="1600" dirty="0"/>
        </a:p>
      </dgm:t>
    </dgm:pt>
    <dgm:pt modelId="{710C2E77-9EE7-453A-8E8B-70CC8531FA08}" type="sibTrans" cxnId="{C0EB1D88-6446-47E4-99CE-F5F417CC52F5}">
      <dgm:prSet/>
      <dgm:spPr/>
      <dgm:t>
        <a:bodyPr/>
        <a:lstStyle/>
        <a:p>
          <a:endParaRPr lang="en-US"/>
        </a:p>
      </dgm:t>
    </dgm:pt>
    <dgm:pt modelId="{F77E5DBE-809B-4934-AEFC-E0CF82680850}">
      <dgm:prSet custT="1"/>
      <dgm:spPr>
        <a:solidFill>
          <a:schemeClr val="accent1">
            <a:lumMod val="75000"/>
          </a:schemeClr>
        </a:solidFill>
      </dgm:spPr>
      <dgm:t>
        <a:bodyPr lIns="144000"/>
        <a:lstStyle/>
        <a:p>
          <a:r>
            <a:rPr lang="en-US" sz="2000" b="1" kern="1200" cap="none" dirty="0">
              <a:latin typeface="Gill Sans MT" panose="020B0502020104020203"/>
              <a:ea typeface="+mn-ea"/>
              <a:cs typeface="+mn-cs"/>
            </a:rPr>
            <a:t>Lesson 1. </a:t>
          </a:r>
          <a:r>
            <a:rPr lang="en-US" sz="2000" kern="1200" dirty="0">
              <a:solidFill>
                <a:schemeClr val="accent1">
                  <a:lumMod val="20000"/>
                  <a:lumOff val="80000"/>
                </a:schemeClr>
              </a:solidFill>
            </a:rPr>
            <a:t>Data Science/Data Analytics</a:t>
          </a:r>
          <a:endParaRPr lang="ru-RU" sz="2000" kern="1200" cap="none" dirty="0">
            <a:solidFill>
              <a:schemeClr val="accent1">
                <a:lumMod val="20000"/>
                <a:lumOff val="80000"/>
              </a:schemeClr>
            </a:solidFill>
            <a:latin typeface="Gill Sans MT" panose="020B0502020104020203"/>
            <a:ea typeface="+mn-ea"/>
            <a:cs typeface="+mn-cs"/>
          </a:endParaRPr>
        </a:p>
      </dgm:t>
    </dgm:pt>
    <dgm:pt modelId="{3FADD6D9-423C-49AC-891C-2ED5C18466D9}" type="parTrans" cxnId="{5893D7E6-1DA4-42D2-8FDC-2ED6EFC30D47}">
      <dgm:prSet/>
      <dgm:spPr/>
      <dgm:t>
        <a:bodyPr/>
        <a:lstStyle/>
        <a:p>
          <a:endParaRPr lang="ru-RU"/>
        </a:p>
      </dgm:t>
    </dgm:pt>
    <dgm:pt modelId="{49C18DBA-CD31-49D2-AC8F-C4C215BFFCBE}" type="sibTrans" cxnId="{5893D7E6-1DA4-42D2-8FDC-2ED6EFC30D47}">
      <dgm:prSet/>
      <dgm:spPr/>
      <dgm:t>
        <a:bodyPr/>
        <a:lstStyle/>
        <a:p>
          <a:endParaRPr lang="ru-RU"/>
        </a:p>
      </dgm:t>
    </dgm:pt>
    <dgm:pt modelId="{68F5FA87-9D83-4938-8135-12906406FB54}">
      <dgm:prSet custT="1"/>
      <dgm:spPr>
        <a:solidFill>
          <a:schemeClr val="tx2">
            <a:lumMod val="90000"/>
            <a:lumOff val="10000"/>
          </a:schemeClr>
        </a:solidFill>
      </dgm:spPr>
      <dgm:t>
        <a:bodyPr lIns="144000"/>
        <a:lstStyle/>
        <a:p>
          <a:pPr marL="0" lvl="0" indent="0" defTabSz="711200">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Data Science for LAW</a:t>
          </a:r>
          <a:endParaRPr lang="ru-RU" sz="2000" kern="1200" cap="none" dirty="0">
            <a:solidFill>
              <a:schemeClr val="tx2">
                <a:lumMod val="10000"/>
                <a:lumOff val="90000"/>
              </a:schemeClr>
            </a:solidFill>
            <a:latin typeface="Gill Sans MT" panose="020B0502020104020203"/>
            <a:ea typeface="+mn-ea"/>
            <a:cs typeface="+mn-cs"/>
          </a:endParaRPr>
        </a:p>
      </dgm:t>
    </dgm:pt>
    <dgm:pt modelId="{1982533C-AFAF-4B88-8C9D-63D15C4DEB57}" type="parTrans" cxnId="{B5FDB712-A026-4671-B94B-4C87ADEAF62E}">
      <dgm:prSet/>
      <dgm:spPr/>
      <dgm:t>
        <a:bodyPr/>
        <a:lstStyle/>
        <a:p>
          <a:endParaRPr lang="ru-RU"/>
        </a:p>
      </dgm:t>
    </dgm:pt>
    <dgm:pt modelId="{424DD966-F307-4829-96C2-239A84AC0F46}" type="sibTrans" cxnId="{B5FDB712-A026-4671-B94B-4C87ADEAF62E}">
      <dgm:prSet/>
      <dgm:spPr/>
      <dgm:t>
        <a:bodyPr/>
        <a:lstStyle/>
        <a:p>
          <a:endParaRPr lang="ru-RU"/>
        </a:p>
      </dgm:t>
    </dgm:pt>
    <dgm:pt modelId="{6D207D14-66B7-42A2-A6A3-64AB05FAADCE}" type="pres">
      <dgm:prSet presAssocID="{4521682D-D380-46E3-A91A-18838A7DF1E3}" presName="linear" presStyleCnt="0">
        <dgm:presLayoutVars>
          <dgm:animLvl val="lvl"/>
          <dgm:resizeHandles val="exact"/>
        </dgm:presLayoutVars>
      </dgm:prSet>
      <dgm:spPr/>
    </dgm:pt>
    <dgm:pt modelId="{B09651CA-6082-4653-AB70-933BB1235F97}" type="pres">
      <dgm:prSet presAssocID="{4B6B7787-D76E-4F78-8FA9-31BCD6E10BB7}" presName="parentText" presStyleLbl="node1" presStyleIdx="0" presStyleCnt="5" custLinFactY="100000" custLinFactNeighborY="149380">
        <dgm:presLayoutVars>
          <dgm:chMax val="0"/>
          <dgm:bulletEnabled val="1"/>
        </dgm:presLayoutVars>
      </dgm:prSet>
      <dgm:spPr>
        <a:prstGeom prst="rect">
          <a:avLst/>
        </a:prstGeom>
      </dgm:spPr>
    </dgm:pt>
    <dgm:pt modelId="{625CCB83-139F-4C3E-BB50-1AAB056F816E}" type="pres">
      <dgm:prSet presAssocID="{089D225D-D8C3-4908-B7FF-753A969B2F06}" presName="spacer" presStyleCnt="0"/>
      <dgm:spPr/>
    </dgm:pt>
    <dgm:pt modelId="{14242B1F-D9B5-48D7-B880-6ADD69BA03A8}" type="pres">
      <dgm:prSet presAssocID="{F77E5DBE-809B-4934-AEFC-E0CF82680850}" presName="parentText" presStyleLbl="node1" presStyleIdx="1" presStyleCnt="5" custLinFactY="-87730" custLinFactNeighborX="767" custLinFactNeighborY="-100000">
        <dgm:presLayoutVars>
          <dgm:chMax val="0"/>
          <dgm:bulletEnabled val="1"/>
        </dgm:presLayoutVars>
      </dgm:prSet>
      <dgm:spPr>
        <a:prstGeom prst="rect">
          <a:avLst/>
        </a:prstGeom>
      </dgm:spPr>
    </dgm:pt>
    <dgm:pt modelId="{868EFC29-8A99-437A-8E5B-E8590CA2C101}" type="pres">
      <dgm:prSet presAssocID="{49C18DBA-CD31-49D2-AC8F-C4C215BFFCBE}" presName="spacer" presStyleCnt="0"/>
      <dgm:spPr/>
    </dgm:pt>
    <dgm:pt modelId="{14C74C61-1CDB-4754-9DB7-BD125709153E}" type="pres">
      <dgm:prSet presAssocID="{68F5FA87-9D83-4938-8135-12906406FB54}" presName="parentText" presStyleLbl="node1" presStyleIdx="2" presStyleCnt="5">
        <dgm:presLayoutVars>
          <dgm:chMax val="0"/>
          <dgm:bulletEnabled val="1"/>
        </dgm:presLayoutVars>
      </dgm:prSet>
      <dgm:spPr>
        <a:prstGeom prst="rect">
          <a:avLst/>
        </a:prstGeom>
      </dgm:spPr>
    </dgm:pt>
    <dgm:pt modelId="{11080CE5-D987-459C-95B7-886EF3881AB0}" type="pres">
      <dgm:prSet presAssocID="{424DD966-F307-4829-96C2-239A84AC0F46}" presName="spacer" presStyleCnt="0"/>
      <dgm:spPr/>
    </dgm:pt>
    <dgm:pt modelId="{49C89894-5EBE-471A-A468-46210B8B996A}" type="pres">
      <dgm:prSet presAssocID="{DB8885A5-B6EB-4F2C-B565-8E471C95E4F5}" presName="parentText" presStyleLbl="node1" presStyleIdx="3" presStyleCnt="5">
        <dgm:presLayoutVars>
          <dgm:chMax val="0"/>
          <dgm:bulletEnabled val="1"/>
        </dgm:presLayoutVars>
      </dgm:prSet>
      <dgm:spPr>
        <a:prstGeom prst="rect">
          <a:avLst/>
        </a:prstGeom>
      </dgm:spPr>
    </dgm:pt>
    <dgm:pt modelId="{48EBDE82-67EA-4DEA-BA6A-97760560F4BC}" type="pres">
      <dgm:prSet presAssocID="{BF1C2B1D-3AC4-44C3-A217-E66F0BB7BD1D}" presName="spacer" presStyleCnt="0"/>
      <dgm:spPr/>
    </dgm:pt>
    <dgm:pt modelId="{F3432693-EA90-45F0-A9D1-07C9BF3C7ACB}" type="pres">
      <dgm:prSet presAssocID="{A330F3E4-0F28-47F6-A166-065B053DFF88}" presName="parentText" presStyleLbl="node1" presStyleIdx="4" presStyleCnt="5">
        <dgm:presLayoutVars>
          <dgm:chMax val="0"/>
          <dgm:bulletEnabled val="1"/>
        </dgm:presLayoutVars>
      </dgm:prSet>
      <dgm:spPr>
        <a:prstGeom prst="rect">
          <a:avLst/>
        </a:prstGeom>
      </dgm:spPr>
    </dgm:pt>
  </dgm:ptLst>
  <dgm:cxnLst>
    <dgm:cxn modelId="{02837B09-CF5A-43E3-B177-8DC69E8EBB48}" srcId="{4521682D-D380-46E3-A91A-18838A7DF1E3}" destId="{4B6B7787-D76E-4F78-8FA9-31BCD6E10BB7}" srcOrd="0" destOrd="0" parTransId="{C1B77C00-FD9A-44DF-9391-D30E6E08AEFF}" sibTransId="{089D225D-D8C3-4908-B7FF-753A969B2F06}"/>
    <dgm:cxn modelId="{B5FDB712-A026-4671-B94B-4C87ADEAF62E}" srcId="{4521682D-D380-46E3-A91A-18838A7DF1E3}" destId="{68F5FA87-9D83-4938-8135-12906406FB54}" srcOrd="2" destOrd="0" parTransId="{1982533C-AFAF-4B88-8C9D-63D15C4DEB57}" sibTransId="{424DD966-F307-4829-96C2-239A84AC0F46}"/>
    <dgm:cxn modelId="{F3597130-708F-4560-9E66-21B1D756096B}" type="presOf" srcId="{68F5FA87-9D83-4938-8135-12906406FB54}" destId="{14C74C61-1CDB-4754-9DB7-BD125709153E}" srcOrd="0" destOrd="0" presId="urn:microsoft.com/office/officeart/2005/8/layout/vList2"/>
    <dgm:cxn modelId="{1CC0E55B-A131-462D-90B2-C929BDB1A8A2}" type="presOf" srcId="{DB8885A5-B6EB-4F2C-B565-8E471C95E4F5}" destId="{49C89894-5EBE-471A-A468-46210B8B996A}" srcOrd="0" destOrd="0" presId="urn:microsoft.com/office/officeart/2005/8/layout/vList2"/>
    <dgm:cxn modelId="{ABC4BF73-4323-4885-B732-EA7E8D41BAF4}" type="presOf" srcId="{F77E5DBE-809B-4934-AEFC-E0CF82680850}" destId="{14242B1F-D9B5-48D7-B880-6ADD69BA03A8}" srcOrd="0" destOrd="0" presId="urn:microsoft.com/office/officeart/2005/8/layout/vList2"/>
    <dgm:cxn modelId="{C0EB1D88-6446-47E4-99CE-F5F417CC52F5}" srcId="{4521682D-D380-46E3-A91A-18838A7DF1E3}" destId="{A330F3E4-0F28-47F6-A166-065B053DFF88}" srcOrd="4" destOrd="0" parTransId="{E0E81ADC-9F66-42B7-8252-2CCA0A27FACE}" sibTransId="{710C2E77-9EE7-453A-8E8B-70CC8531FA08}"/>
    <dgm:cxn modelId="{E2B5D69F-D9D2-416D-94E3-CF16021898D0}" type="presOf" srcId="{4521682D-D380-46E3-A91A-18838A7DF1E3}" destId="{6D207D14-66B7-42A2-A6A3-64AB05FAADCE}" srcOrd="0" destOrd="0" presId="urn:microsoft.com/office/officeart/2005/8/layout/vList2"/>
    <dgm:cxn modelId="{4D99F7B9-41E4-43B6-9849-65F201B581BC}" srcId="{4521682D-D380-46E3-A91A-18838A7DF1E3}" destId="{DB8885A5-B6EB-4F2C-B565-8E471C95E4F5}" srcOrd="3" destOrd="0" parTransId="{FED07ECD-87E1-46C6-A685-6F11ED1B0244}" sibTransId="{BF1C2B1D-3AC4-44C3-A217-E66F0BB7BD1D}"/>
    <dgm:cxn modelId="{E80701C2-6539-463A-A151-C31C5428D761}" type="presOf" srcId="{A330F3E4-0F28-47F6-A166-065B053DFF88}" destId="{F3432693-EA90-45F0-A9D1-07C9BF3C7ACB}" srcOrd="0" destOrd="0" presId="urn:microsoft.com/office/officeart/2005/8/layout/vList2"/>
    <dgm:cxn modelId="{32EC64DD-682C-4BEF-85BA-D7D979E71F4E}" type="presOf" srcId="{4B6B7787-D76E-4F78-8FA9-31BCD6E10BB7}" destId="{B09651CA-6082-4653-AB70-933BB1235F97}" srcOrd="0" destOrd="0" presId="urn:microsoft.com/office/officeart/2005/8/layout/vList2"/>
    <dgm:cxn modelId="{5893D7E6-1DA4-42D2-8FDC-2ED6EFC30D47}" srcId="{4521682D-D380-46E3-A91A-18838A7DF1E3}" destId="{F77E5DBE-809B-4934-AEFC-E0CF82680850}" srcOrd="1" destOrd="0" parTransId="{3FADD6D9-423C-49AC-891C-2ED5C18466D9}" sibTransId="{49C18DBA-CD31-49D2-AC8F-C4C215BFFCBE}"/>
    <dgm:cxn modelId="{CF2AF8A6-7CFE-40B1-8B2A-CEF52463EA16}" type="presParOf" srcId="{6D207D14-66B7-42A2-A6A3-64AB05FAADCE}" destId="{B09651CA-6082-4653-AB70-933BB1235F97}" srcOrd="0" destOrd="0" presId="urn:microsoft.com/office/officeart/2005/8/layout/vList2"/>
    <dgm:cxn modelId="{8A6AFBDC-F2CD-4B8E-836A-2D1352192C08}" type="presParOf" srcId="{6D207D14-66B7-42A2-A6A3-64AB05FAADCE}" destId="{625CCB83-139F-4C3E-BB50-1AAB056F816E}" srcOrd="1" destOrd="0" presId="urn:microsoft.com/office/officeart/2005/8/layout/vList2"/>
    <dgm:cxn modelId="{E7DE2EFF-CB34-45C3-8435-F50E70742497}" type="presParOf" srcId="{6D207D14-66B7-42A2-A6A3-64AB05FAADCE}" destId="{14242B1F-D9B5-48D7-B880-6ADD69BA03A8}" srcOrd="2" destOrd="0" presId="urn:microsoft.com/office/officeart/2005/8/layout/vList2"/>
    <dgm:cxn modelId="{3F16EB53-3C12-4AA8-B624-E7DD0A727E14}" type="presParOf" srcId="{6D207D14-66B7-42A2-A6A3-64AB05FAADCE}" destId="{868EFC29-8A99-437A-8E5B-E8590CA2C101}" srcOrd="3" destOrd="0" presId="urn:microsoft.com/office/officeart/2005/8/layout/vList2"/>
    <dgm:cxn modelId="{3C5A7FDD-0B81-4386-9DE5-81E9E62CDFAC}" type="presParOf" srcId="{6D207D14-66B7-42A2-A6A3-64AB05FAADCE}" destId="{14C74C61-1CDB-4754-9DB7-BD125709153E}" srcOrd="4" destOrd="0" presId="urn:microsoft.com/office/officeart/2005/8/layout/vList2"/>
    <dgm:cxn modelId="{F4ABDF0F-5B28-466C-8912-B65F0087A4A1}" type="presParOf" srcId="{6D207D14-66B7-42A2-A6A3-64AB05FAADCE}" destId="{11080CE5-D987-459C-95B7-886EF3881AB0}" srcOrd="5" destOrd="0" presId="urn:microsoft.com/office/officeart/2005/8/layout/vList2"/>
    <dgm:cxn modelId="{F027BA3F-8226-4401-8E92-6DDA4C3DE181}" type="presParOf" srcId="{6D207D14-66B7-42A2-A6A3-64AB05FAADCE}" destId="{49C89894-5EBE-471A-A468-46210B8B996A}" srcOrd="6" destOrd="0" presId="urn:microsoft.com/office/officeart/2005/8/layout/vList2"/>
    <dgm:cxn modelId="{6A78EBC1-FC5A-4BDA-8CE9-1D97CFE4273F}" type="presParOf" srcId="{6D207D14-66B7-42A2-A6A3-64AB05FAADCE}" destId="{48EBDE82-67EA-4DEA-BA6A-97760560F4BC}" srcOrd="7" destOrd="0" presId="urn:microsoft.com/office/officeart/2005/8/layout/vList2"/>
    <dgm:cxn modelId="{15DB1653-EEEC-4908-AF72-0B6591E8A65D}" type="presParOf" srcId="{6D207D14-66B7-42A2-A6A3-64AB05FAADCE}" destId="{F3432693-EA90-45F0-A9D1-07C9BF3C7AC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21682D-D380-46E3-A91A-18838A7DF1E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4B6B7787-D76E-4F78-8FA9-31BCD6E10BB7}">
      <dgm:prSet custT="1"/>
      <dgm:spPr>
        <a:solidFill>
          <a:schemeClr val="accent1"/>
        </a:solidFill>
      </dgm:spPr>
      <dgm:t>
        <a:bodyPr lIns="144000"/>
        <a:lstStyle/>
        <a:p>
          <a:r>
            <a:rPr lang="en-ZA" sz="2000" b="1" cap="none" dirty="0"/>
            <a:t>Lesson 2. </a:t>
          </a:r>
          <a:r>
            <a:rPr lang="en-US" sz="2000" dirty="0">
              <a:solidFill>
                <a:schemeClr val="tx2">
                  <a:lumMod val="10000"/>
                  <a:lumOff val="90000"/>
                </a:schemeClr>
              </a:solidFill>
            </a:rPr>
            <a:t>Applications of Data Science</a:t>
          </a:r>
          <a:endParaRPr lang="en-US" sz="2000" cap="none" dirty="0">
            <a:solidFill>
              <a:schemeClr val="tx2">
                <a:lumMod val="10000"/>
                <a:lumOff val="90000"/>
              </a:schemeClr>
            </a:solidFill>
          </a:endParaRPr>
        </a:p>
      </dgm:t>
    </dgm:pt>
    <dgm:pt modelId="{C1B77C00-FD9A-44DF-9391-D30E6E08AEFF}" type="parTrans" cxnId="{02837B09-CF5A-43E3-B177-8DC69E8EBB48}">
      <dgm:prSet/>
      <dgm:spPr/>
      <dgm:t>
        <a:bodyPr/>
        <a:lstStyle/>
        <a:p>
          <a:endParaRPr lang="en-US" sz="1600" dirty="0"/>
        </a:p>
      </dgm:t>
    </dgm:pt>
    <dgm:pt modelId="{089D225D-D8C3-4908-B7FF-753A969B2F06}" type="sibTrans" cxnId="{02837B09-CF5A-43E3-B177-8DC69E8EBB48}">
      <dgm:prSet/>
      <dgm:spPr/>
      <dgm:t>
        <a:bodyPr/>
        <a:lstStyle/>
        <a:p>
          <a:endParaRPr lang="en-US"/>
        </a:p>
      </dgm:t>
    </dgm:pt>
    <dgm:pt modelId="{DB8885A5-B6EB-4F2C-B565-8E471C95E4F5}">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Understanding the Technology Stack</a:t>
          </a:r>
          <a:endParaRPr lang="en-US" sz="2000" kern="1200" cap="none" dirty="0">
            <a:solidFill>
              <a:schemeClr val="tx2">
                <a:lumMod val="10000"/>
                <a:lumOff val="90000"/>
              </a:schemeClr>
            </a:solidFill>
          </a:endParaRPr>
        </a:p>
      </dgm:t>
    </dgm:pt>
    <dgm:pt modelId="{FED07ECD-87E1-46C6-A685-6F11ED1B0244}" type="parTrans" cxnId="{4D99F7B9-41E4-43B6-9849-65F201B581BC}">
      <dgm:prSet/>
      <dgm:spPr/>
      <dgm:t>
        <a:bodyPr/>
        <a:lstStyle/>
        <a:p>
          <a:endParaRPr lang="en-US" sz="1600" dirty="0"/>
        </a:p>
      </dgm:t>
    </dgm:pt>
    <dgm:pt modelId="{BF1C2B1D-3AC4-44C3-A217-E66F0BB7BD1D}" type="sibTrans" cxnId="{4D99F7B9-41E4-43B6-9849-65F201B581BC}">
      <dgm:prSet/>
      <dgm:spPr/>
      <dgm:t>
        <a:bodyPr/>
        <a:lstStyle/>
        <a:p>
          <a:endParaRPr lang="en-US"/>
        </a:p>
      </dgm:t>
    </dgm:pt>
    <dgm:pt modelId="{A330F3E4-0F28-47F6-A166-065B053DFF88}">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5. </a:t>
          </a:r>
          <a:r>
            <a:rPr lang="en-US" sz="2000" kern="1200" dirty="0"/>
            <a:t>Hands on..!</a:t>
          </a:r>
          <a:endParaRPr lang="en-US" sz="2000" kern="1200" cap="none" dirty="0">
            <a:solidFill>
              <a:schemeClr val="tx2">
                <a:lumMod val="10000"/>
                <a:lumOff val="90000"/>
              </a:schemeClr>
            </a:solidFill>
          </a:endParaRPr>
        </a:p>
      </dgm:t>
    </dgm:pt>
    <dgm:pt modelId="{E0E81ADC-9F66-42B7-8252-2CCA0A27FACE}" type="parTrans" cxnId="{C0EB1D88-6446-47E4-99CE-F5F417CC52F5}">
      <dgm:prSet/>
      <dgm:spPr/>
      <dgm:t>
        <a:bodyPr/>
        <a:lstStyle/>
        <a:p>
          <a:endParaRPr lang="en-US" sz="1600" dirty="0"/>
        </a:p>
      </dgm:t>
    </dgm:pt>
    <dgm:pt modelId="{710C2E77-9EE7-453A-8E8B-70CC8531FA08}" type="sibTrans" cxnId="{C0EB1D88-6446-47E4-99CE-F5F417CC52F5}">
      <dgm:prSet/>
      <dgm:spPr/>
      <dgm:t>
        <a:bodyPr/>
        <a:lstStyle/>
        <a:p>
          <a:endParaRPr lang="en-US"/>
        </a:p>
      </dgm:t>
    </dgm:pt>
    <dgm:pt modelId="{F77E5DBE-809B-4934-AEFC-E0CF82680850}">
      <dgm:prSet custT="1"/>
      <dgm:spPr>
        <a:solidFill>
          <a:srgbClr val="33425B"/>
        </a:solidFill>
        <a:ln>
          <a:solidFill>
            <a:srgbClr val="33425B"/>
          </a:solidFill>
        </a:ln>
      </dgm:spPr>
      <dgm:t>
        <a:bodyPr lIns="144000"/>
        <a:lstStyle/>
        <a:p>
          <a:r>
            <a:rPr lang="en-US" sz="2000" b="1" kern="1200" cap="none" dirty="0">
              <a:latin typeface="Gill Sans MT" panose="020B0502020104020203"/>
              <a:ea typeface="+mn-ea"/>
              <a:cs typeface="+mn-cs"/>
            </a:rPr>
            <a:t>Lesson 1. </a:t>
          </a:r>
          <a:r>
            <a:rPr lang="en-US" sz="2000" kern="1200" dirty="0">
              <a:solidFill>
                <a:schemeClr val="accent1">
                  <a:lumMod val="20000"/>
                  <a:lumOff val="80000"/>
                </a:schemeClr>
              </a:solidFill>
            </a:rPr>
            <a:t>Data Science/Data Analytics</a:t>
          </a:r>
          <a:endParaRPr lang="ru-RU" sz="2000" kern="1200" cap="none" dirty="0">
            <a:solidFill>
              <a:schemeClr val="accent1">
                <a:lumMod val="20000"/>
                <a:lumOff val="80000"/>
              </a:schemeClr>
            </a:solidFill>
            <a:latin typeface="Gill Sans MT" panose="020B0502020104020203"/>
            <a:ea typeface="+mn-ea"/>
            <a:cs typeface="+mn-cs"/>
          </a:endParaRPr>
        </a:p>
      </dgm:t>
    </dgm:pt>
    <dgm:pt modelId="{3FADD6D9-423C-49AC-891C-2ED5C18466D9}" type="parTrans" cxnId="{5893D7E6-1DA4-42D2-8FDC-2ED6EFC30D47}">
      <dgm:prSet/>
      <dgm:spPr/>
      <dgm:t>
        <a:bodyPr/>
        <a:lstStyle/>
        <a:p>
          <a:endParaRPr lang="ru-RU"/>
        </a:p>
      </dgm:t>
    </dgm:pt>
    <dgm:pt modelId="{49C18DBA-CD31-49D2-AC8F-C4C215BFFCBE}" type="sibTrans" cxnId="{5893D7E6-1DA4-42D2-8FDC-2ED6EFC30D47}">
      <dgm:prSet/>
      <dgm:spPr/>
      <dgm:t>
        <a:bodyPr/>
        <a:lstStyle/>
        <a:p>
          <a:endParaRPr lang="ru-RU"/>
        </a:p>
      </dgm:t>
    </dgm:pt>
    <dgm:pt modelId="{68F5FA87-9D83-4938-8135-12906406FB54}">
      <dgm:prSet custT="1"/>
      <dgm:spPr>
        <a:solidFill>
          <a:schemeClr val="tx2">
            <a:lumMod val="90000"/>
            <a:lumOff val="10000"/>
          </a:schemeClr>
        </a:solidFill>
      </dgm:spPr>
      <dgm:t>
        <a:bodyPr lIns="144000"/>
        <a:lstStyle/>
        <a:p>
          <a:pPr marL="0" lvl="0" indent="0" defTabSz="711200">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Data Science for LAW</a:t>
          </a:r>
          <a:endParaRPr lang="ru-RU" sz="2000" kern="1200" cap="none" dirty="0">
            <a:solidFill>
              <a:schemeClr val="tx2">
                <a:lumMod val="10000"/>
                <a:lumOff val="90000"/>
              </a:schemeClr>
            </a:solidFill>
            <a:latin typeface="Gill Sans MT" panose="020B0502020104020203"/>
            <a:ea typeface="+mn-ea"/>
            <a:cs typeface="+mn-cs"/>
          </a:endParaRPr>
        </a:p>
      </dgm:t>
    </dgm:pt>
    <dgm:pt modelId="{1982533C-AFAF-4B88-8C9D-63D15C4DEB57}" type="parTrans" cxnId="{B5FDB712-A026-4671-B94B-4C87ADEAF62E}">
      <dgm:prSet/>
      <dgm:spPr/>
      <dgm:t>
        <a:bodyPr/>
        <a:lstStyle/>
        <a:p>
          <a:endParaRPr lang="ru-RU"/>
        </a:p>
      </dgm:t>
    </dgm:pt>
    <dgm:pt modelId="{424DD966-F307-4829-96C2-239A84AC0F46}" type="sibTrans" cxnId="{B5FDB712-A026-4671-B94B-4C87ADEAF62E}">
      <dgm:prSet/>
      <dgm:spPr/>
      <dgm:t>
        <a:bodyPr/>
        <a:lstStyle/>
        <a:p>
          <a:endParaRPr lang="ru-RU"/>
        </a:p>
      </dgm:t>
    </dgm:pt>
    <dgm:pt modelId="{6D207D14-66B7-42A2-A6A3-64AB05FAADCE}" type="pres">
      <dgm:prSet presAssocID="{4521682D-D380-46E3-A91A-18838A7DF1E3}" presName="linear" presStyleCnt="0">
        <dgm:presLayoutVars>
          <dgm:animLvl val="lvl"/>
          <dgm:resizeHandles val="exact"/>
        </dgm:presLayoutVars>
      </dgm:prSet>
      <dgm:spPr/>
    </dgm:pt>
    <dgm:pt modelId="{B09651CA-6082-4653-AB70-933BB1235F97}" type="pres">
      <dgm:prSet presAssocID="{4B6B7787-D76E-4F78-8FA9-31BCD6E10BB7}" presName="parentText" presStyleLbl="node1" presStyleIdx="0" presStyleCnt="5" custLinFactY="100000" custLinFactNeighborY="149380">
        <dgm:presLayoutVars>
          <dgm:chMax val="0"/>
          <dgm:bulletEnabled val="1"/>
        </dgm:presLayoutVars>
      </dgm:prSet>
      <dgm:spPr>
        <a:prstGeom prst="rect">
          <a:avLst/>
        </a:prstGeom>
      </dgm:spPr>
    </dgm:pt>
    <dgm:pt modelId="{625CCB83-139F-4C3E-BB50-1AAB056F816E}" type="pres">
      <dgm:prSet presAssocID="{089D225D-D8C3-4908-B7FF-753A969B2F06}" presName="spacer" presStyleCnt="0"/>
      <dgm:spPr/>
    </dgm:pt>
    <dgm:pt modelId="{14242B1F-D9B5-48D7-B880-6ADD69BA03A8}" type="pres">
      <dgm:prSet presAssocID="{F77E5DBE-809B-4934-AEFC-E0CF82680850}" presName="parentText" presStyleLbl="node1" presStyleIdx="1" presStyleCnt="5" custLinFactY="-87730" custLinFactNeighborX="767" custLinFactNeighborY="-100000">
        <dgm:presLayoutVars>
          <dgm:chMax val="0"/>
          <dgm:bulletEnabled val="1"/>
        </dgm:presLayoutVars>
      </dgm:prSet>
      <dgm:spPr>
        <a:prstGeom prst="rect">
          <a:avLst/>
        </a:prstGeom>
      </dgm:spPr>
    </dgm:pt>
    <dgm:pt modelId="{868EFC29-8A99-437A-8E5B-E8590CA2C101}" type="pres">
      <dgm:prSet presAssocID="{49C18DBA-CD31-49D2-AC8F-C4C215BFFCBE}" presName="spacer" presStyleCnt="0"/>
      <dgm:spPr/>
    </dgm:pt>
    <dgm:pt modelId="{14C74C61-1CDB-4754-9DB7-BD125709153E}" type="pres">
      <dgm:prSet presAssocID="{68F5FA87-9D83-4938-8135-12906406FB54}" presName="parentText" presStyleLbl="node1" presStyleIdx="2" presStyleCnt="5">
        <dgm:presLayoutVars>
          <dgm:chMax val="0"/>
          <dgm:bulletEnabled val="1"/>
        </dgm:presLayoutVars>
      </dgm:prSet>
      <dgm:spPr>
        <a:prstGeom prst="rect">
          <a:avLst/>
        </a:prstGeom>
      </dgm:spPr>
    </dgm:pt>
    <dgm:pt modelId="{11080CE5-D987-459C-95B7-886EF3881AB0}" type="pres">
      <dgm:prSet presAssocID="{424DD966-F307-4829-96C2-239A84AC0F46}" presName="spacer" presStyleCnt="0"/>
      <dgm:spPr/>
    </dgm:pt>
    <dgm:pt modelId="{49C89894-5EBE-471A-A468-46210B8B996A}" type="pres">
      <dgm:prSet presAssocID="{DB8885A5-B6EB-4F2C-B565-8E471C95E4F5}" presName="parentText" presStyleLbl="node1" presStyleIdx="3" presStyleCnt="5">
        <dgm:presLayoutVars>
          <dgm:chMax val="0"/>
          <dgm:bulletEnabled val="1"/>
        </dgm:presLayoutVars>
      </dgm:prSet>
      <dgm:spPr>
        <a:prstGeom prst="rect">
          <a:avLst/>
        </a:prstGeom>
      </dgm:spPr>
    </dgm:pt>
    <dgm:pt modelId="{48EBDE82-67EA-4DEA-BA6A-97760560F4BC}" type="pres">
      <dgm:prSet presAssocID="{BF1C2B1D-3AC4-44C3-A217-E66F0BB7BD1D}" presName="spacer" presStyleCnt="0"/>
      <dgm:spPr/>
    </dgm:pt>
    <dgm:pt modelId="{F3432693-EA90-45F0-A9D1-07C9BF3C7ACB}" type="pres">
      <dgm:prSet presAssocID="{A330F3E4-0F28-47F6-A166-065B053DFF88}" presName="parentText" presStyleLbl="node1" presStyleIdx="4" presStyleCnt="5">
        <dgm:presLayoutVars>
          <dgm:chMax val="0"/>
          <dgm:bulletEnabled val="1"/>
        </dgm:presLayoutVars>
      </dgm:prSet>
      <dgm:spPr>
        <a:prstGeom prst="rect">
          <a:avLst/>
        </a:prstGeom>
      </dgm:spPr>
    </dgm:pt>
  </dgm:ptLst>
  <dgm:cxnLst>
    <dgm:cxn modelId="{02837B09-CF5A-43E3-B177-8DC69E8EBB48}" srcId="{4521682D-D380-46E3-A91A-18838A7DF1E3}" destId="{4B6B7787-D76E-4F78-8FA9-31BCD6E10BB7}" srcOrd="0" destOrd="0" parTransId="{C1B77C00-FD9A-44DF-9391-D30E6E08AEFF}" sibTransId="{089D225D-D8C3-4908-B7FF-753A969B2F06}"/>
    <dgm:cxn modelId="{B5FDB712-A026-4671-B94B-4C87ADEAF62E}" srcId="{4521682D-D380-46E3-A91A-18838A7DF1E3}" destId="{68F5FA87-9D83-4938-8135-12906406FB54}" srcOrd="2" destOrd="0" parTransId="{1982533C-AFAF-4B88-8C9D-63D15C4DEB57}" sibTransId="{424DD966-F307-4829-96C2-239A84AC0F46}"/>
    <dgm:cxn modelId="{F3597130-708F-4560-9E66-21B1D756096B}" type="presOf" srcId="{68F5FA87-9D83-4938-8135-12906406FB54}" destId="{14C74C61-1CDB-4754-9DB7-BD125709153E}" srcOrd="0" destOrd="0" presId="urn:microsoft.com/office/officeart/2005/8/layout/vList2"/>
    <dgm:cxn modelId="{1CC0E55B-A131-462D-90B2-C929BDB1A8A2}" type="presOf" srcId="{DB8885A5-B6EB-4F2C-B565-8E471C95E4F5}" destId="{49C89894-5EBE-471A-A468-46210B8B996A}" srcOrd="0" destOrd="0" presId="urn:microsoft.com/office/officeart/2005/8/layout/vList2"/>
    <dgm:cxn modelId="{ABC4BF73-4323-4885-B732-EA7E8D41BAF4}" type="presOf" srcId="{F77E5DBE-809B-4934-AEFC-E0CF82680850}" destId="{14242B1F-D9B5-48D7-B880-6ADD69BA03A8}" srcOrd="0" destOrd="0" presId="urn:microsoft.com/office/officeart/2005/8/layout/vList2"/>
    <dgm:cxn modelId="{C0EB1D88-6446-47E4-99CE-F5F417CC52F5}" srcId="{4521682D-D380-46E3-A91A-18838A7DF1E3}" destId="{A330F3E4-0F28-47F6-A166-065B053DFF88}" srcOrd="4" destOrd="0" parTransId="{E0E81ADC-9F66-42B7-8252-2CCA0A27FACE}" sibTransId="{710C2E77-9EE7-453A-8E8B-70CC8531FA08}"/>
    <dgm:cxn modelId="{E2B5D69F-D9D2-416D-94E3-CF16021898D0}" type="presOf" srcId="{4521682D-D380-46E3-A91A-18838A7DF1E3}" destId="{6D207D14-66B7-42A2-A6A3-64AB05FAADCE}" srcOrd="0" destOrd="0" presId="urn:microsoft.com/office/officeart/2005/8/layout/vList2"/>
    <dgm:cxn modelId="{4D99F7B9-41E4-43B6-9849-65F201B581BC}" srcId="{4521682D-D380-46E3-A91A-18838A7DF1E3}" destId="{DB8885A5-B6EB-4F2C-B565-8E471C95E4F5}" srcOrd="3" destOrd="0" parTransId="{FED07ECD-87E1-46C6-A685-6F11ED1B0244}" sibTransId="{BF1C2B1D-3AC4-44C3-A217-E66F0BB7BD1D}"/>
    <dgm:cxn modelId="{E80701C2-6539-463A-A151-C31C5428D761}" type="presOf" srcId="{A330F3E4-0F28-47F6-A166-065B053DFF88}" destId="{F3432693-EA90-45F0-A9D1-07C9BF3C7ACB}" srcOrd="0" destOrd="0" presId="urn:microsoft.com/office/officeart/2005/8/layout/vList2"/>
    <dgm:cxn modelId="{32EC64DD-682C-4BEF-85BA-D7D979E71F4E}" type="presOf" srcId="{4B6B7787-D76E-4F78-8FA9-31BCD6E10BB7}" destId="{B09651CA-6082-4653-AB70-933BB1235F97}" srcOrd="0" destOrd="0" presId="urn:microsoft.com/office/officeart/2005/8/layout/vList2"/>
    <dgm:cxn modelId="{5893D7E6-1DA4-42D2-8FDC-2ED6EFC30D47}" srcId="{4521682D-D380-46E3-A91A-18838A7DF1E3}" destId="{F77E5DBE-809B-4934-AEFC-E0CF82680850}" srcOrd="1" destOrd="0" parTransId="{3FADD6D9-423C-49AC-891C-2ED5C18466D9}" sibTransId="{49C18DBA-CD31-49D2-AC8F-C4C215BFFCBE}"/>
    <dgm:cxn modelId="{CF2AF8A6-7CFE-40B1-8B2A-CEF52463EA16}" type="presParOf" srcId="{6D207D14-66B7-42A2-A6A3-64AB05FAADCE}" destId="{B09651CA-6082-4653-AB70-933BB1235F97}" srcOrd="0" destOrd="0" presId="urn:microsoft.com/office/officeart/2005/8/layout/vList2"/>
    <dgm:cxn modelId="{8A6AFBDC-F2CD-4B8E-836A-2D1352192C08}" type="presParOf" srcId="{6D207D14-66B7-42A2-A6A3-64AB05FAADCE}" destId="{625CCB83-139F-4C3E-BB50-1AAB056F816E}" srcOrd="1" destOrd="0" presId="urn:microsoft.com/office/officeart/2005/8/layout/vList2"/>
    <dgm:cxn modelId="{E7DE2EFF-CB34-45C3-8435-F50E70742497}" type="presParOf" srcId="{6D207D14-66B7-42A2-A6A3-64AB05FAADCE}" destId="{14242B1F-D9B5-48D7-B880-6ADD69BA03A8}" srcOrd="2" destOrd="0" presId="urn:microsoft.com/office/officeart/2005/8/layout/vList2"/>
    <dgm:cxn modelId="{3F16EB53-3C12-4AA8-B624-E7DD0A727E14}" type="presParOf" srcId="{6D207D14-66B7-42A2-A6A3-64AB05FAADCE}" destId="{868EFC29-8A99-437A-8E5B-E8590CA2C101}" srcOrd="3" destOrd="0" presId="urn:microsoft.com/office/officeart/2005/8/layout/vList2"/>
    <dgm:cxn modelId="{3C5A7FDD-0B81-4386-9DE5-81E9E62CDFAC}" type="presParOf" srcId="{6D207D14-66B7-42A2-A6A3-64AB05FAADCE}" destId="{14C74C61-1CDB-4754-9DB7-BD125709153E}" srcOrd="4" destOrd="0" presId="urn:microsoft.com/office/officeart/2005/8/layout/vList2"/>
    <dgm:cxn modelId="{F4ABDF0F-5B28-466C-8912-B65F0087A4A1}" type="presParOf" srcId="{6D207D14-66B7-42A2-A6A3-64AB05FAADCE}" destId="{11080CE5-D987-459C-95B7-886EF3881AB0}" srcOrd="5" destOrd="0" presId="urn:microsoft.com/office/officeart/2005/8/layout/vList2"/>
    <dgm:cxn modelId="{F027BA3F-8226-4401-8E92-6DDA4C3DE181}" type="presParOf" srcId="{6D207D14-66B7-42A2-A6A3-64AB05FAADCE}" destId="{49C89894-5EBE-471A-A468-46210B8B996A}" srcOrd="6" destOrd="0" presId="urn:microsoft.com/office/officeart/2005/8/layout/vList2"/>
    <dgm:cxn modelId="{6A78EBC1-FC5A-4BDA-8CE9-1D97CFE4273F}" type="presParOf" srcId="{6D207D14-66B7-42A2-A6A3-64AB05FAADCE}" destId="{48EBDE82-67EA-4DEA-BA6A-97760560F4BC}" srcOrd="7" destOrd="0" presId="urn:microsoft.com/office/officeart/2005/8/layout/vList2"/>
    <dgm:cxn modelId="{15DB1653-EEEC-4908-AF72-0B6591E8A65D}" type="presParOf" srcId="{6D207D14-66B7-42A2-A6A3-64AB05FAADCE}" destId="{F3432693-EA90-45F0-A9D1-07C9BF3C7AC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21682D-D380-46E3-A91A-18838A7DF1E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4B6B7787-D76E-4F78-8FA9-31BCD6E10BB7}">
      <dgm:prSet custT="1"/>
      <dgm:spPr>
        <a:solidFill>
          <a:srgbClr val="33425B"/>
        </a:solidFill>
      </dgm:spPr>
      <dgm:t>
        <a:bodyPr lIns="144000"/>
        <a:lstStyle/>
        <a:p>
          <a:r>
            <a:rPr lang="en-ZA" sz="2000" b="1" cap="none" dirty="0"/>
            <a:t>Lesson 2. </a:t>
          </a:r>
          <a:r>
            <a:rPr lang="en-US" sz="2000" dirty="0">
              <a:solidFill>
                <a:schemeClr val="tx2">
                  <a:lumMod val="10000"/>
                  <a:lumOff val="90000"/>
                </a:schemeClr>
              </a:solidFill>
            </a:rPr>
            <a:t>Applications of Data Science</a:t>
          </a:r>
          <a:endParaRPr lang="en-US" sz="2000" cap="none" dirty="0">
            <a:solidFill>
              <a:schemeClr val="tx2">
                <a:lumMod val="10000"/>
                <a:lumOff val="90000"/>
              </a:schemeClr>
            </a:solidFill>
          </a:endParaRPr>
        </a:p>
      </dgm:t>
    </dgm:pt>
    <dgm:pt modelId="{C1B77C00-FD9A-44DF-9391-D30E6E08AEFF}" type="parTrans" cxnId="{02837B09-CF5A-43E3-B177-8DC69E8EBB48}">
      <dgm:prSet/>
      <dgm:spPr/>
      <dgm:t>
        <a:bodyPr/>
        <a:lstStyle/>
        <a:p>
          <a:endParaRPr lang="en-US" sz="1600" dirty="0"/>
        </a:p>
      </dgm:t>
    </dgm:pt>
    <dgm:pt modelId="{089D225D-D8C3-4908-B7FF-753A969B2F06}" type="sibTrans" cxnId="{02837B09-CF5A-43E3-B177-8DC69E8EBB48}">
      <dgm:prSet/>
      <dgm:spPr/>
      <dgm:t>
        <a:bodyPr/>
        <a:lstStyle/>
        <a:p>
          <a:endParaRPr lang="en-US"/>
        </a:p>
      </dgm:t>
    </dgm:pt>
    <dgm:pt modelId="{DB8885A5-B6EB-4F2C-B565-8E471C95E4F5}">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Understanding the Technology Stack</a:t>
          </a:r>
          <a:endParaRPr lang="en-US" sz="2000" kern="1200" cap="none" dirty="0">
            <a:solidFill>
              <a:schemeClr val="tx2">
                <a:lumMod val="10000"/>
                <a:lumOff val="90000"/>
              </a:schemeClr>
            </a:solidFill>
          </a:endParaRPr>
        </a:p>
      </dgm:t>
    </dgm:pt>
    <dgm:pt modelId="{FED07ECD-87E1-46C6-A685-6F11ED1B0244}" type="parTrans" cxnId="{4D99F7B9-41E4-43B6-9849-65F201B581BC}">
      <dgm:prSet/>
      <dgm:spPr/>
      <dgm:t>
        <a:bodyPr/>
        <a:lstStyle/>
        <a:p>
          <a:endParaRPr lang="en-US" sz="1600" dirty="0"/>
        </a:p>
      </dgm:t>
    </dgm:pt>
    <dgm:pt modelId="{BF1C2B1D-3AC4-44C3-A217-E66F0BB7BD1D}" type="sibTrans" cxnId="{4D99F7B9-41E4-43B6-9849-65F201B581BC}">
      <dgm:prSet/>
      <dgm:spPr/>
      <dgm:t>
        <a:bodyPr/>
        <a:lstStyle/>
        <a:p>
          <a:endParaRPr lang="en-US"/>
        </a:p>
      </dgm:t>
    </dgm:pt>
    <dgm:pt modelId="{A330F3E4-0F28-47F6-A166-065B053DFF88}">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5. </a:t>
          </a:r>
          <a:r>
            <a:rPr lang="en-US" sz="2000" kern="1200" dirty="0"/>
            <a:t>Hands on..!</a:t>
          </a:r>
          <a:endParaRPr lang="en-US" sz="2000" kern="1200" cap="none" dirty="0">
            <a:solidFill>
              <a:schemeClr val="tx2">
                <a:lumMod val="10000"/>
                <a:lumOff val="90000"/>
              </a:schemeClr>
            </a:solidFill>
          </a:endParaRPr>
        </a:p>
      </dgm:t>
    </dgm:pt>
    <dgm:pt modelId="{E0E81ADC-9F66-42B7-8252-2CCA0A27FACE}" type="parTrans" cxnId="{C0EB1D88-6446-47E4-99CE-F5F417CC52F5}">
      <dgm:prSet/>
      <dgm:spPr/>
      <dgm:t>
        <a:bodyPr/>
        <a:lstStyle/>
        <a:p>
          <a:endParaRPr lang="en-US" sz="1600" dirty="0"/>
        </a:p>
      </dgm:t>
    </dgm:pt>
    <dgm:pt modelId="{710C2E77-9EE7-453A-8E8B-70CC8531FA08}" type="sibTrans" cxnId="{C0EB1D88-6446-47E4-99CE-F5F417CC52F5}">
      <dgm:prSet/>
      <dgm:spPr/>
      <dgm:t>
        <a:bodyPr/>
        <a:lstStyle/>
        <a:p>
          <a:endParaRPr lang="en-US"/>
        </a:p>
      </dgm:t>
    </dgm:pt>
    <dgm:pt modelId="{F77E5DBE-809B-4934-AEFC-E0CF82680850}">
      <dgm:prSet custT="1"/>
      <dgm:spPr>
        <a:solidFill>
          <a:srgbClr val="33425B"/>
        </a:solidFill>
        <a:ln>
          <a:solidFill>
            <a:srgbClr val="33425B"/>
          </a:solidFill>
        </a:ln>
      </dgm:spPr>
      <dgm:t>
        <a:bodyPr lIns="144000"/>
        <a:lstStyle/>
        <a:p>
          <a:r>
            <a:rPr lang="en-US" sz="2000" b="1" kern="1200" cap="none" dirty="0">
              <a:latin typeface="Gill Sans MT" panose="020B0502020104020203"/>
              <a:ea typeface="+mn-ea"/>
              <a:cs typeface="+mn-cs"/>
            </a:rPr>
            <a:t>Lesson 1. </a:t>
          </a:r>
          <a:r>
            <a:rPr lang="en-US" sz="2000" kern="1200" dirty="0">
              <a:solidFill>
                <a:schemeClr val="accent1">
                  <a:lumMod val="20000"/>
                  <a:lumOff val="80000"/>
                </a:schemeClr>
              </a:solidFill>
            </a:rPr>
            <a:t>Data Science/Data Analytics</a:t>
          </a:r>
          <a:endParaRPr lang="ru-RU" sz="2000" kern="1200" cap="none" dirty="0">
            <a:solidFill>
              <a:schemeClr val="accent1">
                <a:lumMod val="20000"/>
                <a:lumOff val="80000"/>
              </a:schemeClr>
            </a:solidFill>
            <a:latin typeface="Gill Sans MT" panose="020B0502020104020203"/>
            <a:ea typeface="+mn-ea"/>
            <a:cs typeface="+mn-cs"/>
          </a:endParaRPr>
        </a:p>
      </dgm:t>
    </dgm:pt>
    <dgm:pt modelId="{3FADD6D9-423C-49AC-891C-2ED5C18466D9}" type="parTrans" cxnId="{5893D7E6-1DA4-42D2-8FDC-2ED6EFC30D47}">
      <dgm:prSet/>
      <dgm:spPr/>
      <dgm:t>
        <a:bodyPr/>
        <a:lstStyle/>
        <a:p>
          <a:endParaRPr lang="ru-RU"/>
        </a:p>
      </dgm:t>
    </dgm:pt>
    <dgm:pt modelId="{49C18DBA-CD31-49D2-AC8F-C4C215BFFCBE}" type="sibTrans" cxnId="{5893D7E6-1DA4-42D2-8FDC-2ED6EFC30D47}">
      <dgm:prSet/>
      <dgm:spPr/>
      <dgm:t>
        <a:bodyPr/>
        <a:lstStyle/>
        <a:p>
          <a:endParaRPr lang="ru-RU"/>
        </a:p>
      </dgm:t>
    </dgm:pt>
    <dgm:pt modelId="{68F5FA87-9D83-4938-8135-12906406FB54}">
      <dgm:prSet custT="1"/>
      <dgm:spPr>
        <a:solidFill>
          <a:schemeClr val="accent1"/>
        </a:solidFill>
      </dgm:spPr>
      <dgm:t>
        <a:bodyPr lIns="144000"/>
        <a:lstStyle/>
        <a:p>
          <a:pPr marL="0" lvl="0" indent="0" defTabSz="711200">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Data Science for LAW</a:t>
          </a:r>
          <a:endParaRPr lang="ru-RU" sz="2000" kern="1200" cap="none" dirty="0">
            <a:solidFill>
              <a:schemeClr val="tx2">
                <a:lumMod val="10000"/>
                <a:lumOff val="90000"/>
              </a:schemeClr>
            </a:solidFill>
            <a:latin typeface="Gill Sans MT" panose="020B0502020104020203"/>
            <a:ea typeface="+mn-ea"/>
            <a:cs typeface="+mn-cs"/>
          </a:endParaRPr>
        </a:p>
      </dgm:t>
    </dgm:pt>
    <dgm:pt modelId="{1982533C-AFAF-4B88-8C9D-63D15C4DEB57}" type="parTrans" cxnId="{B5FDB712-A026-4671-B94B-4C87ADEAF62E}">
      <dgm:prSet/>
      <dgm:spPr/>
      <dgm:t>
        <a:bodyPr/>
        <a:lstStyle/>
        <a:p>
          <a:endParaRPr lang="ru-RU"/>
        </a:p>
      </dgm:t>
    </dgm:pt>
    <dgm:pt modelId="{424DD966-F307-4829-96C2-239A84AC0F46}" type="sibTrans" cxnId="{B5FDB712-A026-4671-B94B-4C87ADEAF62E}">
      <dgm:prSet/>
      <dgm:spPr/>
      <dgm:t>
        <a:bodyPr/>
        <a:lstStyle/>
        <a:p>
          <a:endParaRPr lang="ru-RU"/>
        </a:p>
      </dgm:t>
    </dgm:pt>
    <dgm:pt modelId="{6D207D14-66B7-42A2-A6A3-64AB05FAADCE}" type="pres">
      <dgm:prSet presAssocID="{4521682D-D380-46E3-A91A-18838A7DF1E3}" presName="linear" presStyleCnt="0">
        <dgm:presLayoutVars>
          <dgm:animLvl val="lvl"/>
          <dgm:resizeHandles val="exact"/>
        </dgm:presLayoutVars>
      </dgm:prSet>
      <dgm:spPr/>
    </dgm:pt>
    <dgm:pt modelId="{B09651CA-6082-4653-AB70-933BB1235F97}" type="pres">
      <dgm:prSet presAssocID="{4B6B7787-D76E-4F78-8FA9-31BCD6E10BB7}" presName="parentText" presStyleLbl="node1" presStyleIdx="0" presStyleCnt="5" custLinFactY="100000" custLinFactNeighborY="149380">
        <dgm:presLayoutVars>
          <dgm:chMax val="0"/>
          <dgm:bulletEnabled val="1"/>
        </dgm:presLayoutVars>
      </dgm:prSet>
      <dgm:spPr>
        <a:prstGeom prst="rect">
          <a:avLst/>
        </a:prstGeom>
      </dgm:spPr>
    </dgm:pt>
    <dgm:pt modelId="{625CCB83-139F-4C3E-BB50-1AAB056F816E}" type="pres">
      <dgm:prSet presAssocID="{089D225D-D8C3-4908-B7FF-753A969B2F06}" presName="spacer" presStyleCnt="0"/>
      <dgm:spPr/>
    </dgm:pt>
    <dgm:pt modelId="{14242B1F-D9B5-48D7-B880-6ADD69BA03A8}" type="pres">
      <dgm:prSet presAssocID="{F77E5DBE-809B-4934-AEFC-E0CF82680850}" presName="parentText" presStyleLbl="node1" presStyleIdx="1" presStyleCnt="5" custLinFactY="-87730" custLinFactNeighborX="767" custLinFactNeighborY="-100000">
        <dgm:presLayoutVars>
          <dgm:chMax val="0"/>
          <dgm:bulletEnabled val="1"/>
        </dgm:presLayoutVars>
      </dgm:prSet>
      <dgm:spPr>
        <a:prstGeom prst="rect">
          <a:avLst/>
        </a:prstGeom>
      </dgm:spPr>
    </dgm:pt>
    <dgm:pt modelId="{868EFC29-8A99-437A-8E5B-E8590CA2C101}" type="pres">
      <dgm:prSet presAssocID="{49C18DBA-CD31-49D2-AC8F-C4C215BFFCBE}" presName="spacer" presStyleCnt="0"/>
      <dgm:spPr/>
    </dgm:pt>
    <dgm:pt modelId="{14C74C61-1CDB-4754-9DB7-BD125709153E}" type="pres">
      <dgm:prSet presAssocID="{68F5FA87-9D83-4938-8135-12906406FB54}" presName="parentText" presStyleLbl="node1" presStyleIdx="2" presStyleCnt="5">
        <dgm:presLayoutVars>
          <dgm:chMax val="0"/>
          <dgm:bulletEnabled val="1"/>
        </dgm:presLayoutVars>
      </dgm:prSet>
      <dgm:spPr>
        <a:prstGeom prst="rect">
          <a:avLst/>
        </a:prstGeom>
      </dgm:spPr>
    </dgm:pt>
    <dgm:pt modelId="{11080CE5-D987-459C-95B7-886EF3881AB0}" type="pres">
      <dgm:prSet presAssocID="{424DD966-F307-4829-96C2-239A84AC0F46}" presName="spacer" presStyleCnt="0"/>
      <dgm:spPr/>
    </dgm:pt>
    <dgm:pt modelId="{49C89894-5EBE-471A-A468-46210B8B996A}" type="pres">
      <dgm:prSet presAssocID="{DB8885A5-B6EB-4F2C-B565-8E471C95E4F5}" presName="parentText" presStyleLbl="node1" presStyleIdx="3" presStyleCnt="5">
        <dgm:presLayoutVars>
          <dgm:chMax val="0"/>
          <dgm:bulletEnabled val="1"/>
        </dgm:presLayoutVars>
      </dgm:prSet>
      <dgm:spPr>
        <a:prstGeom prst="rect">
          <a:avLst/>
        </a:prstGeom>
      </dgm:spPr>
    </dgm:pt>
    <dgm:pt modelId="{48EBDE82-67EA-4DEA-BA6A-97760560F4BC}" type="pres">
      <dgm:prSet presAssocID="{BF1C2B1D-3AC4-44C3-A217-E66F0BB7BD1D}" presName="spacer" presStyleCnt="0"/>
      <dgm:spPr/>
    </dgm:pt>
    <dgm:pt modelId="{F3432693-EA90-45F0-A9D1-07C9BF3C7ACB}" type="pres">
      <dgm:prSet presAssocID="{A330F3E4-0F28-47F6-A166-065B053DFF88}" presName="parentText" presStyleLbl="node1" presStyleIdx="4" presStyleCnt="5">
        <dgm:presLayoutVars>
          <dgm:chMax val="0"/>
          <dgm:bulletEnabled val="1"/>
        </dgm:presLayoutVars>
      </dgm:prSet>
      <dgm:spPr>
        <a:prstGeom prst="rect">
          <a:avLst/>
        </a:prstGeom>
      </dgm:spPr>
    </dgm:pt>
  </dgm:ptLst>
  <dgm:cxnLst>
    <dgm:cxn modelId="{02837B09-CF5A-43E3-B177-8DC69E8EBB48}" srcId="{4521682D-D380-46E3-A91A-18838A7DF1E3}" destId="{4B6B7787-D76E-4F78-8FA9-31BCD6E10BB7}" srcOrd="0" destOrd="0" parTransId="{C1B77C00-FD9A-44DF-9391-D30E6E08AEFF}" sibTransId="{089D225D-D8C3-4908-B7FF-753A969B2F06}"/>
    <dgm:cxn modelId="{B5FDB712-A026-4671-B94B-4C87ADEAF62E}" srcId="{4521682D-D380-46E3-A91A-18838A7DF1E3}" destId="{68F5FA87-9D83-4938-8135-12906406FB54}" srcOrd="2" destOrd="0" parTransId="{1982533C-AFAF-4B88-8C9D-63D15C4DEB57}" sibTransId="{424DD966-F307-4829-96C2-239A84AC0F46}"/>
    <dgm:cxn modelId="{F3597130-708F-4560-9E66-21B1D756096B}" type="presOf" srcId="{68F5FA87-9D83-4938-8135-12906406FB54}" destId="{14C74C61-1CDB-4754-9DB7-BD125709153E}" srcOrd="0" destOrd="0" presId="urn:microsoft.com/office/officeart/2005/8/layout/vList2"/>
    <dgm:cxn modelId="{1CC0E55B-A131-462D-90B2-C929BDB1A8A2}" type="presOf" srcId="{DB8885A5-B6EB-4F2C-B565-8E471C95E4F5}" destId="{49C89894-5EBE-471A-A468-46210B8B996A}" srcOrd="0" destOrd="0" presId="urn:microsoft.com/office/officeart/2005/8/layout/vList2"/>
    <dgm:cxn modelId="{ABC4BF73-4323-4885-B732-EA7E8D41BAF4}" type="presOf" srcId="{F77E5DBE-809B-4934-AEFC-E0CF82680850}" destId="{14242B1F-D9B5-48D7-B880-6ADD69BA03A8}" srcOrd="0" destOrd="0" presId="urn:microsoft.com/office/officeart/2005/8/layout/vList2"/>
    <dgm:cxn modelId="{C0EB1D88-6446-47E4-99CE-F5F417CC52F5}" srcId="{4521682D-D380-46E3-A91A-18838A7DF1E3}" destId="{A330F3E4-0F28-47F6-A166-065B053DFF88}" srcOrd="4" destOrd="0" parTransId="{E0E81ADC-9F66-42B7-8252-2CCA0A27FACE}" sibTransId="{710C2E77-9EE7-453A-8E8B-70CC8531FA08}"/>
    <dgm:cxn modelId="{E2B5D69F-D9D2-416D-94E3-CF16021898D0}" type="presOf" srcId="{4521682D-D380-46E3-A91A-18838A7DF1E3}" destId="{6D207D14-66B7-42A2-A6A3-64AB05FAADCE}" srcOrd="0" destOrd="0" presId="urn:microsoft.com/office/officeart/2005/8/layout/vList2"/>
    <dgm:cxn modelId="{4D99F7B9-41E4-43B6-9849-65F201B581BC}" srcId="{4521682D-D380-46E3-A91A-18838A7DF1E3}" destId="{DB8885A5-B6EB-4F2C-B565-8E471C95E4F5}" srcOrd="3" destOrd="0" parTransId="{FED07ECD-87E1-46C6-A685-6F11ED1B0244}" sibTransId="{BF1C2B1D-3AC4-44C3-A217-E66F0BB7BD1D}"/>
    <dgm:cxn modelId="{E80701C2-6539-463A-A151-C31C5428D761}" type="presOf" srcId="{A330F3E4-0F28-47F6-A166-065B053DFF88}" destId="{F3432693-EA90-45F0-A9D1-07C9BF3C7ACB}" srcOrd="0" destOrd="0" presId="urn:microsoft.com/office/officeart/2005/8/layout/vList2"/>
    <dgm:cxn modelId="{32EC64DD-682C-4BEF-85BA-D7D979E71F4E}" type="presOf" srcId="{4B6B7787-D76E-4F78-8FA9-31BCD6E10BB7}" destId="{B09651CA-6082-4653-AB70-933BB1235F97}" srcOrd="0" destOrd="0" presId="urn:microsoft.com/office/officeart/2005/8/layout/vList2"/>
    <dgm:cxn modelId="{5893D7E6-1DA4-42D2-8FDC-2ED6EFC30D47}" srcId="{4521682D-D380-46E3-A91A-18838A7DF1E3}" destId="{F77E5DBE-809B-4934-AEFC-E0CF82680850}" srcOrd="1" destOrd="0" parTransId="{3FADD6D9-423C-49AC-891C-2ED5C18466D9}" sibTransId="{49C18DBA-CD31-49D2-AC8F-C4C215BFFCBE}"/>
    <dgm:cxn modelId="{CF2AF8A6-7CFE-40B1-8B2A-CEF52463EA16}" type="presParOf" srcId="{6D207D14-66B7-42A2-A6A3-64AB05FAADCE}" destId="{B09651CA-6082-4653-AB70-933BB1235F97}" srcOrd="0" destOrd="0" presId="urn:microsoft.com/office/officeart/2005/8/layout/vList2"/>
    <dgm:cxn modelId="{8A6AFBDC-F2CD-4B8E-836A-2D1352192C08}" type="presParOf" srcId="{6D207D14-66B7-42A2-A6A3-64AB05FAADCE}" destId="{625CCB83-139F-4C3E-BB50-1AAB056F816E}" srcOrd="1" destOrd="0" presId="urn:microsoft.com/office/officeart/2005/8/layout/vList2"/>
    <dgm:cxn modelId="{E7DE2EFF-CB34-45C3-8435-F50E70742497}" type="presParOf" srcId="{6D207D14-66B7-42A2-A6A3-64AB05FAADCE}" destId="{14242B1F-D9B5-48D7-B880-6ADD69BA03A8}" srcOrd="2" destOrd="0" presId="urn:microsoft.com/office/officeart/2005/8/layout/vList2"/>
    <dgm:cxn modelId="{3F16EB53-3C12-4AA8-B624-E7DD0A727E14}" type="presParOf" srcId="{6D207D14-66B7-42A2-A6A3-64AB05FAADCE}" destId="{868EFC29-8A99-437A-8E5B-E8590CA2C101}" srcOrd="3" destOrd="0" presId="urn:microsoft.com/office/officeart/2005/8/layout/vList2"/>
    <dgm:cxn modelId="{3C5A7FDD-0B81-4386-9DE5-81E9E62CDFAC}" type="presParOf" srcId="{6D207D14-66B7-42A2-A6A3-64AB05FAADCE}" destId="{14C74C61-1CDB-4754-9DB7-BD125709153E}" srcOrd="4" destOrd="0" presId="urn:microsoft.com/office/officeart/2005/8/layout/vList2"/>
    <dgm:cxn modelId="{F4ABDF0F-5B28-466C-8912-B65F0087A4A1}" type="presParOf" srcId="{6D207D14-66B7-42A2-A6A3-64AB05FAADCE}" destId="{11080CE5-D987-459C-95B7-886EF3881AB0}" srcOrd="5" destOrd="0" presId="urn:microsoft.com/office/officeart/2005/8/layout/vList2"/>
    <dgm:cxn modelId="{F027BA3F-8226-4401-8E92-6DDA4C3DE181}" type="presParOf" srcId="{6D207D14-66B7-42A2-A6A3-64AB05FAADCE}" destId="{49C89894-5EBE-471A-A468-46210B8B996A}" srcOrd="6" destOrd="0" presId="urn:microsoft.com/office/officeart/2005/8/layout/vList2"/>
    <dgm:cxn modelId="{6A78EBC1-FC5A-4BDA-8CE9-1D97CFE4273F}" type="presParOf" srcId="{6D207D14-66B7-42A2-A6A3-64AB05FAADCE}" destId="{48EBDE82-67EA-4DEA-BA6A-97760560F4BC}" srcOrd="7" destOrd="0" presId="urn:microsoft.com/office/officeart/2005/8/layout/vList2"/>
    <dgm:cxn modelId="{15DB1653-EEEC-4908-AF72-0B6591E8A65D}" type="presParOf" srcId="{6D207D14-66B7-42A2-A6A3-64AB05FAADCE}" destId="{F3432693-EA90-45F0-A9D1-07C9BF3C7AC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21682D-D380-46E3-A91A-18838A7DF1E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4B6B7787-D76E-4F78-8FA9-31BCD6E10BB7}">
      <dgm:prSet custT="1"/>
      <dgm:spPr>
        <a:solidFill>
          <a:srgbClr val="33425B"/>
        </a:solidFill>
      </dgm:spPr>
      <dgm:t>
        <a:bodyPr lIns="144000"/>
        <a:lstStyle/>
        <a:p>
          <a:r>
            <a:rPr lang="en-ZA" sz="2000" b="1" cap="none" dirty="0"/>
            <a:t>Lesson 2. </a:t>
          </a:r>
          <a:r>
            <a:rPr lang="en-US" sz="2000" dirty="0">
              <a:solidFill>
                <a:schemeClr val="tx2">
                  <a:lumMod val="10000"/>
                  <a:lumOff val="90000"/>
                </a:schemeClr>
              </a:solidFill>
            </a:rPr>
            <a:t>Applications of Data Science</a:t>
          </a:r>
          <a:endParaRPr lang="en-US" sz="2000" cap="none" dirty="0">
            <a:solidFill>
              <a:schemeClr val="tx2">
                <a:lumMod val="10000"/>
                <a:lumOff val="90000"/>
              </a:schemeClr>
            </a:solidFill>
          </a:endParaRPr>
        </a:p>
      </dgm:t>
    </dgm:pt>
    <dgm:pt modelId="{C1B77C00-FD9A-44DF-9391-D30E6E08AEFF}" type="parTrans" cxnId="{02837B09-CF5A-43E3-B177-8DC69E8EBB48}">
      <dgm:prSet/>
      <dgm:spPr/>
      <dgm:t>
        <a:bodyPr/>
        <a:lstStyle/>
        <a:p>
          <a:endParaRPr lang="en-US" sz="1600" dirty="0"/>
        </a:p>
      </dgm:t>
    </dgm:pt>
    <dgm:pt modelId="{089D225D-D8C3-4908-B7FF-753A969B2F06}" type="sibTrans" cxnId="{02837B09-CF5A-43E3-B177-8DC69E8EBB48}">
      <dgm:prSet/>
      <dgm:spPr/>
      <dgm:t>
        <a:bodyPr/>
        <a:lstStyle/>
        <a:p>
          <a:endParaRPr lang="en-US"/>
        </a:p>
      </dgm:t>
    </dgm:pt>
    <dgm:pt modelId="{DB8885A5-B6EB-4F2C-B565-8E471C95E4F5}">
      <dgm:prSet custT="1"/>
      <dgm:spPr>
        <a:solidFill>
          <a:schemeClr val="accent1"/>
        </a:solidFill>
      </dgm:spPr>
      <dgm:t>
        <a:bodyPr lIns="144000"/>
        <a:lstStyle/>
        <a:p>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Understanding the Technology Stack</a:t>
          </a:r>
          <a:endParaRPr lang="en-US" sz="2000" kern="1200" cap="none" dirty="0">
            <a:solidFill>
              <a:schemeClr val="tx2">
                <a:lumMod val="10000"/>
                <a:lumOff val="90000"/>
              </a:schemeClr>
            </a:solidFill>
          </a:endParaRPr>
        </a:p>
      </dgm:t>
    </dgm:pt>
    <dgm:pt modelId="{FED07ECD-87E1-46C6-A685-6F11ED1B0244}" type="parTrans" cxnId="{4D99F7B9-41E4-43B6-9849-65F201B581BC}">
      <dgm:prSet/>
      <dgm:spPr/>
      <dgm:t>
        <a:bodyPr/>
        <a:lstStyle/>
        <a:p>
          <a:endParaRPr lang="en-US" sz="1600" dirty="0"/>
        </a:p>
      </dgm:t>
    </dgm:pt>
    <dgm:pt modelId="{BF1C2B1D-3AC4-44C3-A217-E66F0BB7BD1D}" type="sibTrans" cxnId="{4D99F7B9-41E4-43B6-9849-65F201B581BC}">
      <dgm:prSet/>
      <dgm:spPr/>
      <dgm:t>
        <a:bodyPr/>
        <a:lstStyle/>
        <a:p>
          <a:endParaRPr lang="en-US"/>
        </a:p>
      </dgm:t>
    </dgm:pt>
    <dgm:pt modelId="{A330F3E4-0F28-47F6-A166-065B053DFF88}">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5. </a:t>
          </a:r>
          <a:r>
            <a:rPr lang="en-US" sz="2000" kern="1200" dirty="0"/>
            <a:t>Hands on..!</a:t>
          </a:r>
          <a:endParaRPr lang="en-US" sz="2000" kern="1200" cap="none" dirty="0">
            <a:solidFill>
              <a:schemeClr val="tx2">
                <a:lumMod val="10000"/>
                <a:lumOff val="90000"/>
              </a:schemeClr>
            </a:solidFill>
          </a:endParaRPr>
        </a:p>
      </dgm:t>
    </dgm:pt>
    <dgm:pt modelId="{E0E81ADC-9F66-42B7-8252-2CCA0A27FACE}" type="parTrans" cxnId="{C0EB1D88-6446-47E4-99CE-F5F417CC52F5}">
      <dgm:prSet/>
      <dgm:spPr/>
      <dgm:t>
        <a:bodyPr/>
        <a:lstStyle/>
        <a:p>
          <a:endParaRPr lang="en-US" sz="1600" dirty="0"/>
        </a:p>
      </dgm:t>
    </dgm:pt>
    <dgm:pt modelId="{710C2E77-9EE7-453A-8E8B-70CC8531FA08}" type="sibTrans" cxnId="{C0EB1D88-6446-47E4-99CE-F5F417CC52F5}">
      <dgm:prSet/>
      <dgm:spPr/>
      <dgm:t>
        <a:bodyPr/>
        <a:lstStyle/>
        <a:p>
          <a:endParaRPr lang="en-US"/>
        </a:p>
      </dgm:t>
    </dgm:pt>
    <dgm:pt modelId="{F77E5DBE-809B-4934-AEFC-E0CF82680850}">
      <dgm:prSet custT="1"/>
      <dgm:spPr>
        <a:solidFill>
          <a:srgbClr val="33425B"/>
        </a:solidFill>
        <a:ln>
          <a:solidFill>
            <a:srgbClr val="33425B"/>
          </a:solidFill>
        </a:ln>
      </dgm:spPr>
      <dgm:t>
        <a:bodyPr lIns="144000"/>
        <a:lstStyle/>
        <a:p>
          <a:r>
            <a:rPr lang="en-US" sz="2000" b="1" kern="1200" cap="none" dirty="0">
              <a:latin typeface="Gill Sans MT" panose="020B0502020104020203"/>
              <a:ea typeface="+mn-ea"/>
              <a:cs typeface="+mn-cs"/>
            </a:rPr>
            <a:t>Lesson 1. </a:t>
          </a:r>
          <a:r>
            <a:rPr lang="en-US" sz="2000" kern="1200" dirty="0">
              <a:solidFill>
                <a:schemeClr val="accent1">
                  <a:lumMod val="20000"/>
                  <a:lumOff val="80000"/>
                </a:schemeClr>
              </a:solidFill>
            </a:rPr>
            <a:t>Data Science/Data Analytics</a:t>
          </a:r>
          <a:endParaRPr lang="ru-RU" sz="2000" kern="1200" cap="none" dirty="0">
            <a:solidFill>
              <a:schemeClr val="accent1">
                <a:lumMod val="20000"/>
                <a:lumOff val="80000"/>
              </a:schemeClr>
            </a:solidFill>
            <a:latin typeface="Gill Sans MT" panose="020B0502020104020203"/>
            <a:ea typeface="+mn-ea"/>
            <a:cs typeface="+mn-cs"/>
          </a:endParaRPr>
        </a:p>
      </dgm:t>
    </dgm:pt>
    <dgm:pt modelId="{3FADD6D9-423C-49AC-891C-2ED5C18466D9}" type="parTrans" cxnId="{5893D7E6-1DA4-42D2-8FDC-2ED6EFC30D47}">
      <dgm:prSet/>
      <dgm:spPr/>
      <dgm:t>
        <a:bodyPr/>
        <a:lstStyle/>
        <a:p>
          <a:endParaRPr lang="ru-RU"/>
        </a:p>
      </dgm:t>
    </dgm:pt>
    <dgm:pt modelId="{49C18DBA-CD31-49D2-AC8F-C4C215BFFCBE}" type="sibTrans" cxnId="{5893D7E6-1DA4-42D2-8FDC-2ED6EFC30D47}">
      <dgm:prSet/>
      <dgm:spPr/>
      <dgm:t>
        <a:bodyPr/>
        <a:lstStyle/>
        <a:p>
          <a:endParaRPr lang="ru-RU"/>
        </a:p>
      </dgm:t>
    </dgm:pt>
    <dgm:pt modelId="{68F5FA87-9D83-4938-8135-12906406FB54}">
      <dgm:prSet custT="1"/>
      <dgm:spPr>
        <a:solidFill>
          <a:srgbClr val="33425B"/>
        </a:solidFill>
      </dgm:spPr>
      <dgm:t>
        <a:bodyPr lIns="144000"/>
        <a:lstStyle/>
        <a:p>
          <a:pPr marL="0" lvl="0" indent="0" defTabSz="711200">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Data Science for LAW</a:t>
          </a:r>
          <a:endParaRPr lang="ru-RU" sz="2000" kern="1200" cap="none" dirty="0">
            <a:solidFill>
              <a:schemeClr val="tx2">
                <a:lumMod val="10000"/>
                <a:lumOff val="90000"/>
              </a:schemeClr>
            </a:solidFill>
            <a:latin typeface="Gill Sans MT" panose="020B0502020104020203"/>
            <a:ea typeface="+mn-ea"/>
            <a:cs typeface="+mn-cs"/>
          </a:endParaRPr>
        </a:p>
      </dgm:t>
    </dgm:pt>
    <dgm:pt modelId="{1982533C-AFAF-4B88-8C9D-63D15C4DEB57}" type="parTrans" cxnId="{B5FDB712-A026-4671-B94B-4C87ADEAF62E}">
      <dgm:prSet/>
      <dgm:spPr/>
      <dgm:t>
        <a:bodyPr/>
        <a:lstStyle/>
        <a:p>
          <a:endParaRPr lang="ru-RU"/>
        </a:p>
      </dgm:t>
    </dgm:pt>
    <dgm:pt modelId="{424DD966-F307-4829-96C2-239A84AC0F46}" type="sibTrans" cxnId="{B5FDB712-A026-4671-B94B-4C87ADEAF62E}">
      <dgm:prSet/>
      <dgm:spPr/>
      <dgm:t>
        <a:bodyPr/>
        <a:lstStyle/>
        <a:p>
          <a:endParaRPr lang="ru-RU"/>
        </a:p>
      </dgm:t>
    </dgm:pt>
    <dgm:pt modelId="{6D207D14-66B7-42A2-A6A3-64AB05FAADCE}" type="pres">
      <dgm:prSet presAssocID="{4521682D-D380-46E3-A91A-18838A7DF1E3}" presName="linear" presStyleCnt="0">
        <dgm:presLayoutVars>
          <dgm:animLvl val="lvl"/>
          <dgm:resizeHandles val="exact"/>
        </dgm:presLayoutVars>
      </dgm:prSet>
      <dgm:spPr/>
    </dgm:pt>
    <dgm:pt modelId="{B09651CA-6082-4653-AB70-933BB1235F97}" type="pres">
      <dgm:prSet presAssocID="{4B6B7787-D76E-4F78-8FA9-31BCD6E10BB7}" presName="parentText" presStyleLbl="node1" presStyleIdx="0" presStyleCnt="5" custLinFactY="100000" custLinFactNeighborY="149380">
        <dgm:presLayoutVars>
          <dgm:chMax val="0"/>
          <dgm:bulletEnabled val="1"/>
        </dgm:presLayoutVars>
      </dgm:prSet>
      <dgm:spPr>
        <a:prstGeom prst="rect">
          <a:avLst/>
        </a:prstGeom>
      </dgm:spPr>
    </dgm:pt>
    <dgm:pt modelId="{625CCB83-139F-4C3E-BB50-1AAB056F816E}" type="pres">
      <dgm:prSet presAssocID="{089D225D-D8C3-4908-B7FF-753A969B2F06}" presName="spacer" presStyleCnt="0"/>
      <dgm:spPr/>
    </dgm:pt>
    <dgm:pt modelId="{14242B1F-D9B5-48D7-B880-6ADD69BA03A8}" type="pres">
      <dgm:prSet presAssocID="{F77E5DBE-809B-4934-AEFC-E0CF82680850}" presName="parentText" presStyleLbl="node1" presStyleIdx="1" presStyleCnt="5" custLinFactY="-87730" custLinFactNeighborX="767" custLinFactNeighborY="-100000">
        <dgm:presLayoutVars>
          <dgm:chMax val="0"/>
          <dgm:bulletEnabled val="1"/>
        </dgm:presLayoutVars>
      </dgm:prSet>
      <dgm:spPr>
        <a:prstGeom prst="rect">
          <a:avLst/>
        </a:prstGeom>
      </dgm:spPr>
    </dgm:pt>
    <dgm:pt modelId="{868EFC29-8A99-437A-8E5B-E8590CA2C101}" type="pres">
      <dgm:prSet presAssocID="{49C18DBA-CD31-49D2-AC8F-C4C215BFFCBE}" presName="spacer" presStyleCnt="0"/>
      <dgm:spPr/>
    </dgm:pt>
    <dgm:pt modelId="{14C74C61-1CDB-4754-9DB7-BD125709153E}" type="pres">
      <dgm:prSet presAssocID="{68F5FA87-9D83-4938-8135-12906406FB54}" presName="parentText" presStyleLbl="node1" presStyleIdx="2" presStyleCnt="5">
        <dgm:presLayoutVars>
          <dgm:chMax val="0"/>
          <dgm:bulletEnabled val="1"/>
        </dgm:presLayoutVars>
      </dgm:prSet>
      <dgm:spPr>
        <a:prstGeom prst="rect">
          <a:avLst/>
        </a:prstGeom>
      </dgm:spPr>
    </dgm:pt>
    <dgm:pt modelId="{11080CE5-D987-459C-95B7-886EF3881AB0}" type="pres">
      <dgm:prSet presAssocID="{424DD966-F307-4829-96C2-239A84AC0F46}" presName="spacer" presStyleCnt="0"/>
      <dgm:spPr/>
    </dgm:pt>
    <dgm:pt modelId="{49C89894-5EBE-471A-A468-46210B8B996A}" type="pres">
      <dgm:prSet presAssocID="{DB8885A5-B6EB-4F2C-B565-8E471C95E4F5}" presName="parentText" presStyleLbl="node1" presStyleIdx="3" presStyleCnt="5">
        <dgm:presLayoutVars>
          <dgm:chMax val="0"/>
          <dgm:bulletEnabled val="1"/>
        </dgm:presLayoutVars>
      </dgm:prSet>
      <dgm:spPr>
        <a:prstGeom prst="rect">
          <a:avLst/>
        </a:prstGeom>
      </dgm:spPr>
    </dgm:pt>
    <dgm:pt modelId="{48EBDE82-67EA-4DEA-BA6A-97760560F4BC}" type="pres">
      <dgm:prSet presAssocID="{BF1C2B1D-3AC4-44C3-A217-E66F0BB7BD1D}" presName="spacer" presStyleCnt="0"/>
      <dgm:spPr/>
    </dgm:pt>
    <dgm:pt modelId="{F3432693-EA90-45F0-A9D1-07C9BF3C7ACB}" type="pres">
      <dgm:prSet presAssocID="{A330F3E4-0F28-47F6-A166-065B053DFF88}" presName="parentText" presStyleLbl="node1" presStyleIdx="4" presStyleCnt="5">
        <dgm:presLayoutVars>
          <dgm:chMax val="0"/>
          <dgm:bulletEnabled val="1"/>
        </dgm:presLayoutVars>
      </dgm:prSet>
      <dgm:spPr>
        <a:prstGeom prst="rect">
          <a:avLst/>
        </a:prstGeom>
      </dgm:spPr>
    </dgm:pt>
  </dgm:ptLst>
  <dgm:cxnLst>
    <dgm:cxn modelId="{02837B09-CF5A-43E3-B177-8DC69E8EBB48}" srcId="{4521682D-D380-46E3-A91A-18838A7DF1E3}" destId="{4B6B7787-D76E-4F78-8FA9-31BCD6E10BB7}" srcOrd="0" destOrd="0" parTransId="{C1B77C00-FD9A-44DF-9391-D30E6E08AEFF}" sibTransId="{089D225D-D8C3-4908-B7FF-753A969B2F06}"/>
    <dgm:cxn modelId="{B5FDB712-A026-4671-B94B-4C87ADEAF62E}" srcId="{4521682D-D380-46E3-A91A-18838A7DF1E3}" destId="{68F5FA87-9D83-4938-8135-12906406FB54}" srcOrd="2" destOrd="0" parTransId="{1982533C-AFAF-4B88-8C9D-63D15C4DEB57}" sibTransId="{424DD966-F307-4829-96C2-239A84AC0F46}"/>
    <dgm:cxn modelId="{F3597130-708F-4560-9E66-21B1D756096B}" type="presOf" srcId="{68F5FA87-9D83-4938-8135-12906406FB54}" destId="{14C74C61-1CDB-4754-9DB7-BD125709153E}" srcOrd="0" destOrd="0" presId="urn:microsoft.com/office/officeart/2005/8/layout/vList2"/>
    <dgm:cxn modelId="{1CC0E55B-A131-462D-90B2-C929BDB1A8A2}" type="presOf" srcId="{DB8885A5-B6EB-4F2C-B565-8E471C95E4F5}" destId="{49C89894-5EBE-471A-A468-46210B8B996A}" srcOrd="0" destOrd="0" presId="urn:microsoft.com/office/officeart/2005/8/layout/vList2"/>
    <dgm:cxn modelId="{ABC4BF73-4323-4885-B732-EA7E8D41BAF4}" type="presOf" srcId="{F77E5DBE-809B-4934-AEFC-E0CF82680850}" destId="{14242B1F-D9B5-48D7-B880-6ADD69BA03A8}" srcOrd="0" destOrd="0" presId="urn:microsoft.com/office/officeart/2005/8/layout/vList2"/>
    <dgm:cxn modelId="{C0EB1D88-6446-47E4-99CE-F5F417CC52F5}" srcId="{4521682D-D380-46E3-A91A-18838A7DF1E3}" destId="{A330F3E4-0F28-47F6-A166-065B053DFF88}" srcOrd="4" destOrd="0" parTransId="{E0E81ADC-9F66-42B7-8252-2CCA0A27FACE}" sibTransId="{710C2E77-9EE7-453A-8E8B-70CC8531FA08}"/>
    <dgm:cxn modelId="{E2B5D69F-D9D2-416D-94E3-CF16021898D0}" type="presOf" srcId="{4521682D-D380-46E3-A91A-18838A7DF1E3}" destId="{6D207D14-66B7-42A2-A6A3-64AB05FAADCE}" srcOrd="0" destOrd="0" presId="urn:microsoft.com/office/officeart/2005/8/layout/vList2"/>
    <dgm:cxn modelId="{4D99F7B9-41E4-43B6-9849-65F201B581BC}" srcId="{4521682D-D380-46E3-A91A-18838A7DF1E3}" destId="{DB8885A5-B6EB-4F2C-B565-8E471C95E4F5}" srcOrd="3" destOrd="0" parTransId="{FED07ECD-87E1-46C6-A685-6F11ED1B0244}" sibTransId="{BF1C2B1D-3AC4-44C3-A217-E66F0BB7BD1D}"/>
    <dgm:cxn modelId="{E80701C2-6539-463A-A151-C31C5428D761}" type="presOf" srcId="{A330F3E4-0F28-47F6-A166-065B053DFF88}" destId="{F3432693-EA90-45F0-A9D1-07C9BF3C7ACB}" srcOrd="0" destOrd="0" presId="urn:microsoft.com/office/officeart/2005/8/layout/vList2"/>
    <dgm:cxn modelId="{32EC64DD-682C-4BEF-85BA-D7D979E71F4E}" type="presOf" srcId="{4B6B7787-D76E-4F78-8FA9-31BCD6E10BB7}" destId="{B09651CA-6082-4653-AB70-933BB1235F97}" srcOrd="0" destOrd="0" presId="urn:microsoft.com/office/officeart/2005/8/layout/vList2"/>
    <dgm:cxn modelId="{5893D7E6-1DA4-42D2-8FDC-2ED6EFC30D47}" srcId="{4521682D-D380-46E3-A91A-18838A7DF1E3}" destId="{F77E5DBE-809B-4934-AEFC-E0CF82680850}" srcOrd="1" destOrd="0" parTransId="{3FADD6D9-423C-49AC-891C-2ED5C18466D9}" sibTransId="{49C18DBA-CD31-49D2-AC8F-C4C215BFFCBE}"/>
    <dgm:cxn modelId="{CF2AF8A6-7CFE-40B1-8B2A-CEF52463EA16}" type="presParOf" srcId="{6D207D14-66B7-42A2-A6A3-64AB05FAADCE}" destId="{B09651CA-6082-4653-AB70-933BB1235F97}" srcOrd="0" destOrd="0" presId="urn:microsoft.com/office/officeart/2005/8/layout/vList2"/>
    <dgm:cxn modelId="{8A6AFBDC-F2CD-4B8E-836A-2D1352192C08}" type="presParOf" srcId="{6D207D14-66B7-42A2-A6A3-64AB05FAADCE}" destId="{625CCB83-139F-4C3E-BB50-1AAB056F816E}" srcOrd="1" destOrd="0" presId="urn:microsoft.com/office/officeart/2005/8/layout/vList2"/>
    <dgm:cxn modelId="{E7DE2EFF-CB34-45C3-8435-F50E70742497}" type="presParOf" srcId="{6D207D14-66B7-42A2-A6A3-64AB05FAADCE}" destId="{14242B1F-D9B5-48D7-B880-6ADD69BA03A8}" srcOrd="2" destOrd="0" presId="urn:microsoft.com/office/officeart/2005/8/layout/vList2"/>
    <dgm:cxn modelId="{3F16EB53-3C12-4AA8-B624-E7DD0A727E14}" type="presParOf" srcId="{6D207D14-66B7-42A2-A6A3-64AB05FAADCE}" destId="{868EFC29-8A99-437A-8E5B-E8590CA2C101}" srcOrd="3" destOrd="0" presId="urn:microsoft.com/office/officeart/2005/8/layout/vList2"/>
    <dgm:cxn modelId="{3C5A7FDD-0B81-4386-9DE5-81E9E62CDFAC}" type="presParOf" srcId="{6D207D14-66B7-42A2-A6A3-64AB05FAADCE}" destId="{14C74C61-1CDB-4754-9DB7-BD125709153E}" srcOrd="4" destOrd="0" presId="urn:microsoft.com/office/officeart/2005/8/layout/vList2"/>
    <dgm:cxn modelId="{F4ABDF0F-5B28-466C-8912-B65F0087A4A1}" type="presParOf" srcId="{6D207D14-66B7-42A2-A6A3-64AB05FAADCE}" destId="{11080CE5-D987-459C-95B7-886EF3881AB0}" srcOrd="5" destOrd="0" presId="urn:microsoft.com/office/officeart/2005/8/layout/vList2"/>
    <dgm:cxn modelId="{F027BA3F-8226-4401-8E92-6DDA4C3DE181}" type="presParOf" srcId="{6D207D14-66B7-42A2-A6A3-64AB05FAADCE}" destId="{49C89894-5EBE-471A-A468-46210B8B996A}" srcOrd="6" destOrd="0" presId="urn:microsoft.com/office/officeart/2005/8/layout/vList2"/>
    <dgm:cxn modelId="{6A78EBC1-FC5A-4BDA-8CE9-1D97CFE4273F}" type="presParOf" srcId="{6D207D14-66B7-42A2-A6A3-64AB05FAADCE}" destId="{48EBDE82-67EA-4DEA-BA6A-97760560F4BC}" srcOrd="7" destOrd="0" presId="urn:microsoft.com/office/officeart/2005/8/layout/vList2"/>
    <dgm:cxn modelId="{15DB1653-EEEC-4908-AF72-0B6591E8A65D}" type="presParOf" srcId="{6D207D14-66B7-42A2-A6A3-64AB05FAADCE}" destId="{F3432693-EA90-45F0-A9D1-07C9BF3C7AC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21682D-D380-46E3-A91A-18838A7DF1E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4B6B7787-D76E-4F78-8FA9-31BCD6E10BB7}">
      <dgm:prSet custT="1"/>
      <dgm:spPr>
        <a:solidFill>
          <a:srgbClr val="33425B"/>
        </a:solidFill>
      </dgm:spPr>
      <dgm:t>
        <a:bodyPr lIns="144000"/>
        <a:lstStyle/>
        <a:p>
          <a:r>
            <a:rPr lang="en-ZA" sz="2000" b="1" cap="none" dirty="0"/>
            <a:t>Lesson 2. </a:t>
          </a:r>
          <a:r>
            <a:rPr lang="en-US" sz="2000" dirty="0">
              <a:solidFill>
                <a:schemeClr val="tx2">
                  <a:lumMod val="10000"/>
                  <a:lumOff val="90000"/>
                </a:schemeClr>
              </a:solidFill>
            </a:rPr>
            <a:t>Applications of Data Science</a:t>
          </a:r>
          <a:endParaRPr lang="en-US" sz="2000" cap="none" dirty="0">
            <a:solidFill>
              <a:schemeClr val="tx2">
                <a:lumMod val="10000"/>
                <a:lumOff val="90000"/>
              </a:schemeClr>
            </a:solidFill>
          </a:endParaRPr>
        </a:p>
      </dgm:t>
    </dgm:pt>
    <dgm:pt modelId="{C1B77C00-FD9A-44DF-9391-D30E6E08AEFF}" type="parTrans" cxnId="{02837B09-CF5A-43E3-B177-8DC69E8EBB48}">
      <dgm:prSet/>
      <dgm:spPr/>
      <dgm:t>
        <a:bodyPr/>
        <a:lstStyle/>
        <a:p>
          <a:endParaRPr lang="en-US" sz="1600" dirty="0"/>
        </a:p>
      </dgm:t>
    </dgm:pt>
    <dgm:pt modelId="{089D225D-D8C3-4908-B7FF-753A969B2F06}" type="sibTrans" cxnId="{02837B09-CF5A-43E3-B177-8DC69E8EBB48}">
      <dgm:prSet/>
      <dgm:spPr/>
      <dgm:t>
        <a:bodyPr/>
        <a:lstStyle/>
        <a:p>
          <a:endParaRPr lang="en-US"/>
        </a:p>
      </dgm:t>
    </dgm:pt>
    <dgm:pt modelId="{DB8885A5-B6EB-4F2C-B565-8E471C95E4F5}">
      <dgm:prSet custT="1"/>
      <dgm:spPr>
        <a:solidFill>
          <a:srgbClr val="33425B"/>
        </a:solidFill>
      </dgm:spPr>
      <dgm:t>
        <a:bodyPr lIns="144000"/>
        <a:lstStyle/>
        <a:p>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Understanding the Technology Stack</a:t>
          </a:r>
          <a:endParaRPr lang="en-US" sz="2000" kern="1200" cap="none" dirty="0">
            <a:solidFill>
              <a:schemeClr val="tx2">
                <a:lumMod val="10000"/>
                <a:lumOff val="90000"/>
              </a:schemeClr>
            </a:solidFill>
          </a:endParaRPr>
        </a:p>
      </dgm:t>
    </dgm:pt>
    <dgm:pt modelId="{FED07ECD-87E1-46C6-A685-6F11ED1B0244}" type="parTrans" cxnId="{4D99F7B9-41E4-43B6-9849-65F201B581BC}">
      <dgm:prSet/>
      <dgm:spPr/>
      <dgm:t>
        <a:bodyPr/>
        <a:lstStyle/>
        <a:p>
          <a:endParaRPr lang="en-US" sz="1600" dirty="0"/>
        </a:p>
      </dgm:t>
    </dgm:pt>
    <dgm:pt modelId="{BF1C2B1D-3AC4-44C3-A217-E66F0BB7BD1D}" type="sibTrans" cxnId="{4D99F7B9-41E4-43B6-9849-65F201B581BC}">
      <dgm:prSet/>
      <dgm:spPr/>
      <dgm:t>
        <a:bodyPr/>
        <a:lstStyle/>
        <a:p>
          <a:endParaRPr lang="en-US"/>
        </a:p>
      </dgm:t>
    </dgm:pt>
    <dgm:pt modelId="{A330F3E4-0F28-47F6-A166-065B053DFF88}">
      <dgm:prSet custT="1"/>
      <dgm:spPr>
        <a:solidFill>
          <a:schemeClr val="accent1"/>
        </a:solidFill>
      </dgm:spPr>
      <dgm:t>
        <a:bodyPr lIns="144000"/>
        <a:lstStyle/>
        <a:p>
          <a:r>
            <a:rPr lang="en-ZA" sz="2000" b="1" kern="1200" cap="none" dirty="0">
              <a:latin typeface="Gill Sans MT" panose="020B0502020104020203"/>
              <a:ea typeface="+mn-ea"/>
              <a:cs typeface="+mn-cs"/>
            </a:rPr>
            <a:t>Lesson 5. </a:t>
          </a:r>
          <a:r>
            <a:rPr lang="en-US" sz="2000" kern="1200" dirty="0"/>
            <a:t>Hands on..!</a:t>
          </a:r>
          <a:endParaRPr lang="en-US" sz="2000" kern="1200" cap="none" dirty="0">
            <a:solidFill>
              <a:schemeClr val="tx2">
                <a:lumMod val="10000"/>
                <a:lumOff val="90000"/>
              </a:schemeClr>
            </a:solidFill>
          </a:endParaRPr>
        </a:p>
      </dgm:t>
    </dgm:pt>
    <dgm:pt modelId="{E0E81ADC-9F66-42B7-8252-2CCA0A27FACE}" type="parTrans" cxnId="{C0EB1D88-6446-47E4-99CE-F5F417CC52F5}">
      <dgm:prSet/>
      <dgm:spPr/>
      <dgm:t>
        <a:bodyPr/>
        <a:lstStyle/>
        <a:p>
          <a:endParaRPr lang="en-US" sz="1600" dirty="0"/>
        </a:p>
      </dgm:t>
    </dgm:pt>
    <dgm:pt modelId="{710C2E77-9EE7-453A-8E8B-70CC8531FA08}" type="sibTrans" cxnId="{C0EB1D88-6446-47E4-99CE-F5F417CC52F5}">
      <dgm:prSet/>
      <dgm:spPr/>
      <dgm:t>
        <a:bodyPr/>
        <a:lstStyle/>
        <a:p>
          <a:endParaRPr lang="en-US"/>
        </a:p>
      </dgm:t>
    </dgm:pt>
    <dgm:pt modelId="{F77E5DBE-809B-4934-AEFC-E0CF82680850}">
      <dgm:prSet custT="1"/>
      <dgm:spPr>
        <a:solidFill>
          <a:srgbClr val="33425B"/>
        </a:solidFill>
        <a:ln>
          <a:solidFill>
            <a:srgbClr val="33425B"/>
          </a:solidFill>
        </a:ln>
      </dgm:spPr>
      <dgm:t>
        <a:bodyPr lIns="144000"/>
        <a:lstStyle/>
        <a:p>
          <a:r>
            <a:rPr lang="en-US" sz="2000" b="1" kern="1200" cap="none" dirty="0">
              <a:latin typeface="Gill Sans MT" panose="020B0502020104020203"/>
              <a:ea typeface="+mn-ea"/>
              <a:cs typeface="+mn-cs"/>
            </a:rPr>
            <a:t>Lesson 1. </a:t>
          </a:r>
          <a:r>
            <a:rPr lang="en-US" sz="2000" kern="1200" dirty="0">
              <a:solidFill>
                <a:schemeClr val="accent1">
                  <a:lumMod val="20000"/>
                  <a:lumOff val="80000"/>
                </a:schemeClr>
              </a:solidFill>
            </a:rPr>
            <a:t>Data Science/Data Analytics</a:t>
          </a:r>
          <a:endParaRPr lang="ru-RU" sz="2000" kern="1200" cap="none" dirty="0">
            <a:solidFill>
              <a:schemeClr val="accent1">
                <a:lumMod val="20000"/>
                <a:lumOff val="80000"/>
              </a:schemeClr>
            </a:solidFill>
            <a:latin typeface="Gill Sans MT" panose="020B0502020104020203"/>
            <a:ea typeface="+mn-ea"/>
            <a:cs typeface="+mn-cs"/>
          </a:endParaRPr>
        </a:p>
      </dgm:t>
    </dgm:pt>
    <dgm:pt modelId="{3FADD6D9-423C-49AC-891C-2ED5C18466D9}" type="parTrans" cxnId="{5893D7E6-1DA4-42D2-8FDC-2ED6EFC30D47}">
      <dgm:prSet/>
      <dgm:spPr/>
      <dgm:t>
        <a:bodyPr/>
        <a:lstStyle/>
        <a:p>
          <a:endParaRPr lang="ru-RU"/>
        </a:p>
      </dgm:t>
    </dgm:pt>
    <dgm:pt modelId="{49C18DBA-CD31-49D2-AC8F-C4C215BFFCBE}" type="sibTrans" cxnId="{5893D7E6-1DA4-42D2-8FDC-2ED6EFC30D47}">
      <dgm:prSet/>
      <dgm:spPr/>
      <dgm:t>
        <a:bodyPr/>
        <a:lstStyle/>
        <a:p>
          <a:endParaRPr lang="ru-RU"/>
        </a:p>
      </dgm:t>
    </dgm:pt>
    <dgm:pt modelId="{68F5FA87-9D83-4938-8135-12906406FB54}">
      <dgm:prSet custT="1"/>
      <dgm:spPr>
        <a:solidFill>
          <a:srgbClr val="33425B"/>
        </a:solidFill>
      </dgm:spPr>
      <dgm:t>
        <a:bodyPr lIns="144000"/>
        <a:lstStyle/>
        <a:p>
          <a:pPr marL="0" lvl="0" indent="0" defTabSz="711200">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Data Science for LAW</a:t>
          </a:r>
          <a:endParaRPr lang="ru-RU" sz="2000" kern="1200" cap="none" dirty="0">
            <a:solidFill>
              <a:schemeClr val="tx2">
                <a:lumMod val="10000"/>
                <a:lumOff val="90000"/>
              </a:schemeClr>
            </a:solidFill>
            <a:latin typeface="Gill Sans MT" panose="020B0502020104020203"/>
            <a:ea typeface="+mn-ea"/>
            <a:cs typeface="+mn-cs"/>
          </a:endParaRPr>
        </a:p>
      </dgm:t>
    </dgm:pt>
    <dgm:pt modelId="{1982533C-AFAF-4B88-8C9D-63D15C4DEB57}" type="parTrans" cxnId="{B5FDB712-A026-4671-B94B-4C87ADEAF62E}">
      <dgm:prSet/>
      <dgm:spPr/>
      <dgm:t>
        <a:bodyPr/>
        <a:lstStyle/>
        <a:p>
          <a:endParaRPr lang="ru-RU"/>
        </a:p>
      </dgm:t>
    </dgm:pt>
    <dgm:pt modelId="{424DD966-F307-4829-96C2-239A84AC0F46}" type="sibTrans" cxnId="{B5FDB712-A026-4671-B94B-4C87ADEAF62E}">
      <dgm:prSet/>
      <dgm:spPr/>
      <dgm:t>
        <a:bodyPr/>
        <a:lstStyle/>
        <a:p>
          <a:endParaRPr lang="ru-RU"/>
        </a:p>
      </dgm:t>
    </dgm:pt>
    <dgm:pt modelId="{6D207D14-66B7-42A2-A6A3-64AB05FAADCE}" type="pres">
      <dgm:prSet presAssocID="{4521682D-D380-46E3-A91A-18838A7DF1E3}" presName="linear" presStyleCnt="0">
        <dgm:presLayoutVars>
          <dgm:animLvl val="lvl"/>
          <dgm:resizeHandles val="exact"/>
        </dgm:presLayoutVars>
      </dgm:prSet>
      <dgm:spPr/>
    </dgm:pt>
    <dgm:pt modelId="{B09651CA-6082-4653-AB70-933BB1235F97}" type="pres">
      <dgm:prSet presAssocID="{4B6B7787-D76E-4F78-8FA9-31BCD6E10BB7}" presName="parentText" presStyleLbl="node1" presStyleIdx="0" presStyleCnt="5" custLinFactY="100000" custLinFactNeighborY="149380">
        <dgm:presLayoutVars>
          <dgm:chMax val="0"/>
          <dgm:bulletEnabled val="1"/>
        </dgm:presLayoutVars>
      </dgm:prSet>
      <dgm:spPr>
        <a:prstGeom prst="rect">
          <a:avLst/>
        </a:prstGeom>
      </dgm:spPr>
    </dgm:pt>
    <dgm:pt modelId="{625CCB83-139F-4C3E-BB50-1AAB056F816E}" type="pres">
      <dgm:prSet presAssocID="{089D225D-D8C3-4908-B7FF-753A969B2F06}" presName="spacer" presStyleCnt="0"/>
      <dgm:spPr/>
    </dgm:pt>
    <dgm:pt modelId="{14242B1F-D9B5-48D7-B880-6ADD69BA03A8}" type="pres">
      <dgm:prSet presAssocID="{F77E5DBE-809B-4934-AEFC-E0CF82680850}" presName="parentText" presStyleLbl="node1" presStyleIdx="1" presStyleCnt="5" custLinFactY="-87730" custLinFactNeighborX="767" custLinFactNeighborY="-100000">
        <dgm:presLayoutVars>
          <dgm:chMax val="0"/>
          <dgm:bulletEnabled val="1"/>
        </dgm:presLayoutVars>
      </dgm:prSet>
      <dgm:spPr>
        <a:prstGeom prst="rect">
          <a:avLst/>
        </a:prstGeom>
      </dgm:spPr>
    </dgm:pt>
    <dgm:pt modelId="{868EFC29-8A99-437A-8E5B-E8590CA2C101}" type="pres">
      <dgm:prSet presAssocID="{49C18DBA-CD31-49D2-AC8F-C4C215BFFCBE}" presName="spacer" presStyleCnt="0"/>
      <dgm:spPr/>
    </dgm:pt>
    <dgm:pt modelId="{14C74C61-1CDB-4754-9DB7-BD125709153E}" type="pres">
      <dgm:prSet presAssocID="{68F5FA87-9D83-4938-8135-12906406FB54}" presName="parentText" presStyleLbl="node1" presStyleIdx="2" presStyleCnt="5">
        <dgm:presLayoutVars>
          <dgm:chMax val="0"/>
          <dgm:bulletEnabled val="1"/>
        </dgm:presLayoutVars>
      </dgm:prSet>
      <dgm:spPr>
        <a:prstGeom prst="rect">
          <a:avLst/>
        </a:prstGeom>
      </dgm:spPr>
    </dgm:pt>
    <dgm:pt modelId="{11080CE5-D987-459C-95B7-886EF3881AB0}" type="pres">
      <dgm:prSet presAssocID="{424DD966-F307-4829-96C2-239A84AC0F46}" presName="spacer" presStyleCnt="0"/>
      <dgm:spPr/>
    </dgm:pt>
    <dgm:pt modelId="{49C89894-5EBE-471A-A468-46210B8B996A}" type="pres">
      <dgm:prSet presAssocID="{DB8885A5-B6EB-4F2C-B565-8E471C95E4F5}" presName="parentText" presStyleLbl="node1" presStyleIdx="3" presStyleCnt="5">
        <dgm:presLayoutVars>
          <dgm:chMax val="0"/>
          <dgm:bulletEnabled val="1"/>
        </dgm:presLayoutVars>
      </dgm:prSet>
      <dgm:spPr>
        <a:prstGeom prst="rect">
          <a:avLst/>
        </a:prstGeom>
      </dgm:spPr>
    </dgm:pt>
    <dgm:pt modelId="{48EBDE82-67EA-4DEA-BA6A-97760560F4BC}" type="pres">
      <dgm:prSet presAssocID="{BF1C2B1D-3AC4-44C3-A217-E66F0BB7BD1D}" presName="spacer" presStyleCnt="0"/>
      <dgm:spPr/>
    </dgm:pt>
    <dgm:pt modelId="{F3432693-EA90-45F0-A9D1-07C9BF3C7ACB}" type="pres">
      <dgm:prSet presAssocID="{A330F3E4-0F28-47F6-A166-065B053DFF88}" presName="parentText" presStyleLbl="node1" presStyleIdx="4" presStyleCnt="5">
        <dgm:presLayoutVars>
          <dgm:chMax val="0"/>
          <dgm:bulletEnabled val="1"/>
        </dgm:presLayoutVars>
      </dgm:prSet>
      <dgm:spPr>
        <a:prstGeom prst="rect">
          <a:avLst/>
        </a:prstGeom>
      </dgm:spPr>
    </dgm:pt>
  </dgm:ptLst>
  <dgm:cxnLst>
    <dgm:cxn modelId="{02837B09-CF5A-43E3-B177-8DC69E8EBB48}" srcId="{4521682D-D380-46E3-A91A-18838A7DF1E3}" destId="{4B6B7787-D76E-4F78-8FA9-31BCD6E10BB7}" srcOrd="0" destOrd="0" parTransId="{C1B77C00-FD9A-44DF-9391-D30E6E08AEFF}" sibTransId="{089D225D-D8C3-4908-B7FF-753A969B2F06}"/>
    <dgm:cxn modelId="{B5FDB712-A026-4671-B94B-4C87ADEAF62E}" srcId="{4521682D-D380-46E3-A91A-18838A7DF1E3}" destId="{68F5FA87-9D83-4938-8135-12906406FB54}" srcOrd="2" destOrd="0" parTransId="{1982533C-AFAF-4B88-8C9D-63D15C4DEB57}" sibTransId="{424DD966-F307-4829-96C2-239A84AC0F46}"/>
    <dgm:cxn modelId="{F3597130-708F-4560-9E66-21B1D756096B}" type="presOf" srcId="{68F5FA87-9D83-4938-8135-12906406FB54}" destId="{14C74C61-1CDB-4754-9DB7-BD125709153E}" srcOrd="0" destOrd="0" presId="urn:microsoft.com/office/officeart/2005/8/layout/vList2"/>
    <dgm:cxn modelId="{1CC0E55B-A131-462D-90B2-C929BDB1A8A2}" type="presOf" srcId="{DB8885A5-B6EB-4F2C-B565-8E471C95E4F5}" destId="{49C89894-5EBE-471A-A468-46210B8B996A}" srcOrd="0" destOrd="0" presId="urn:microsoft.com/office/officeart/2005/8/layout/vList2"/>
    <dgm:cxn modelId="{ABC4BF73-4323-4885-B732-EA7E8D41BAF4}" type="presOf" srcId="{F77E5DBE-809B-4934-AEFC-E0CF82680850}" destId="{14242B1F-D9B5-48D7-B880-6ADD69BA03A8}" srcOrd="0" destOrd="0" presId="urn:microsoft.com/office/officeart/2005/8/layout/vList2"/>
    <dgm:cxn modelId="{C0EB1D88-6446-47E4-99CE-F5F417CC52F5}" srcId="{4521682D-D380-46E3-A91A-18838A7DF1E3}" destId="{A330F3E4-0F28-47F6-A166-065B053DFF88}" srcOrd="4" destOrd="0" parTransId="{E0E81ADC-9F66-42B7-8252-2CCA0A27FACE}" sibTransId="{710C2E77-9EE7-453A-8E8B-70CC8531FA08}"/>
    <dgm:cxn modelId="{E2B5D69F-D9D2-416D-94E3-CF16021898D0}" type="presOf" srcId="{4521682D-D380-46E3-A91A-18838A7DF1E3}" destId="{6D207D14-66B7-42A2-A6A3-64AB05FAADCE}" srcOrd="0" destOrd="0" presId="urn:microsoft.com/office/officeart/2005/8/layout/vList2"/>
    <dgm:cxn modelId="{4D99F7B9-41E4-43B6-9849-65F201B581BC}" srcId="{4521682D-D380-46E3-A91A-18838A7DF1E3}" destId="{DB8885A5-B6EB-4F2C-B565-8E471C95E4F5}" srcOrd="3" destOrd="0" parTransId="{FED07ECD-87E1-46C6-A685-6F11ED1B0244}" sibTransId="{BF1C2B1D-3AC4-44C3-A217-E66F0BB7BD1D}"/>
    <dgm:cxn modelId="{E80701C2-6539-463A-A151-C31C5428D761}" type="presOf" srcId="{A330F3E4-0F28-47F6-A166-065B053DFF88}" destId="{F3432693-EA90-45F0-A9D1-07C9BF3C7ACB}" srcOrd="0" destOrd="0" presId="urn:microsoft.com/office/officeart/2005/8/layout/vList2"/>
    <dgm:cxn modelId="{32EC64DD-682C-4BEF-85BA-D7D979E71F4E}" type="presOf" srcId="{4B6B7787-D76E-4F78-8FA9-31BCD6E10BB7}" destId="{B09651CA-6082-4653-AB70-933BB1235F97}" srcOrd="0" destOrd="0" presId="urn:microsoft.com/office/officeart/2005/8/layout/vList2"/>
    <dgm:cxn modelId="{5893D7E6-1DA4-42D2-8FDC-2ED6EFC30D47}" srcId="{4521682D-D380-46E3-A91A-18838A7DF1E3}" destId="{F77E5DBE-809B-4934-AEFC-E0CF82680850}" srcOrd="1" destOrd="0" parTransId="{3FADD6D9-423C-49AC-891C-2ED5C18466D9}" sibTransId="{49C18DBA-CD31-49D2-AC8F-C4C215BFFCBE}"/>
    <dgm:cxn modelId="{CF2AF8A6-7CFE-40B1-8B2A-CEF52463EA16}" type="presParOf" srcId="{6D207D14-66B7-42A2-A6A3-64AB05FAADCE}" destId="{B09651CA-6082-4653-AB70-933BB1235F97}" srcOrd="0" destOrd="0" presId="urn:microsoft.com/office/officeart/2005/8/layout/vList2"/>
    <dgm:cxn modelId="{8A6AFBDC-F2CD-4B8E-836A-2D1352192C08}" type="presParOf" srcId="{6D207D14-66B7-42A2-A6A3-64AB05FAADCE}" destId="{625CCB83-139F-4C3E-BB50-1AAB056F816E}" srcOrd="1" destOrd="0" presId="urn:microsoft.com/office/officeart/2005/8/layout/vList2"/>
    <dgm:cxn modelId="{E7DE2EFF-CB34-45C3-8435-F50E70742497}" type="presParOf" srcId="{6D207D14-66B7-42A2-A6A3-64AB05FAADCE}" destId="{14242B1F-D9B5-48D7-B880-6ADD69BA03A8}" srcOrd="2" destOrd="0" presId="urn:microsoft.com/office/officeart/2005/8/layout/vList2"/>
    <dgm:cxn modelId="{3F16EB53-3C12-4AA8-B624-E7DD0A727E14}" type="presParOf" srcId="{6D207D14-66B7-42A2-A6A3-64AB05FAADCE}" destId="{868EFC29-8A99-437A-8E5B-E8590CA2C101}" srcOrd="3" destOrd="0" presId="urn:microsoft.com/office/officeart/2005/8/layout/vList2"/>
    <dgm:cxn modelId="{3C5A7FDD-0B81-4386-9DE5-81E9E62CDFAC}" type="presParOf" srcId="{6D207D14-66B7-42A2-A6A3-64AB05FAADCE}" destId="{14C74C61-1CDB-4754-9DB7-BD125709153E}" srcOrd="4" destOrd="0" presId="urn:microsoft.com/office/officeart/2005/8/layout/vList2"/>
    <dgm:cxn modelId="{F4ABDF0F-5B28-466C-8912-B65F0087A4A1}" type="presParOf" srcId="{6D207D14-66B7-42A2-A6A3-64AB05FAADCE}" destId="{11080CE5-D987-459C-95B7-886EF3881AB0}" srcOrd="5" destOrd="0" presId="urn:microsoft.com/office/officeart/2005/8/layout/vList2"/>
    <dgm:cxn modelId="{F027BA3F-8226-4401-8E92-6DDA4C3DE181}" type="presParOf" srcId="{6D207D14-66B7-42A2-A6A3-64AB05FAADCE}" destId="{49C89894-5EBE-471A-A468-46210B8B996A}" srcOrd="6" destOrd="0" presId="urn:microsoft.com/office/officeart/2005/8/layout/vList2"/>
    <dgm:cxn modelId="{6A78EBC1-FC5A-4BDA-8CE9-1D97CFE4273F}" type="presParOf" srcId="{6D207D14-66B7-42A2-A6A3-64AB05FAADCE}" destId="{48EBDE82-67EA-4DEA-BA6A-97760560F4BC}" srcOrd="7" destOrd="0" presId="urn:microsoft.com/office/officeart/2005/8/layout/vList2"/>
    <dgm:cxn modelId="{15DB1653-EEEC-4908-AF72-0B6591E8A65D}" type="presParOf" srcId="{6D207D14-66B7-42A2-A6A3-64AB05FAADCE}" destId="{F3432693-EA90-45F0-A9D1-07C9BF3C7AC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7A689-FC4A-4FDF-BDDD-890A8474DEF9}">
      <dsp:nvSpPr>
        <dsp:cNvPr id="0" name=""/>
        <dsp:cNvSpPr/>
      </dsp:nvSpPr>
      <dsp:spPr>
        <a:xfrm>
          <a:off x="385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accent1">
                  <a:lumMod val="75000"/>
                </a:schemeClr>
              </a:solidFill>
            </a:rPr>
            <a:t>Lesson 1</a:t>
          </a:r>
          <a:r>
            <a:rPr lang="ru-RU" sz="2000" kern="1200" dirty="0">
              <a:solidFill>
                <a:schemeClr val="accent1">
                  <a:lumMod val="75000"/>
                </a:schemeClr>
              </a:solidFill>
            </a:rPr>
            <a:t>.</a:t>
          </a:r>
          <a:endParaRPr lang="en-US" sz="2000" kern="1200" dirty="0">
            <a:solidFill>
              <a:schemeClr val="accent1">
                <a:lumMod val="75000"/>
              </a:schemeClr>
            </a:solidFill>
          </a:endParaRPr>
        </a:p>
        <a:p>
          <a:pPr marL="0" lvl="0" indent="0" algn="l" defTabSz="889000">
            <a:lnSpc>
              <a:spcPct val="90000"/>
            </a:lnSpc>
            <a:spcBef>
              <a:spcPct val="0"/>
            </a:spcBef>
            <a:spcAft>
              <a:spcPct val="35000"/>
            </a:spcAft>
            <a:buNone/>
          </a:pPr>
          <a:r>
            <a:rPr lang="en-US" sz="1600" kern="1200" dirty="0"/>
            <a:t>What is Data Science/ Data Analytics?</a:t>
          </a:r>
        </a:p>
        <a:p>
          <a:pPr marL="0" lvl="0" indent="0" algn="l" defTabSz="889000">
            <a:lnSpc>
              <a:spcPct val="90000"/>
            </a:lnSpc>
            <a:spcBef>
              <a:spcPct val="0"/>
            </a:spcBef>
            <a:spcAft>
              <a:spcPct val="35000"/>
            </a:spcAft>
            <a:buNone/>
          </a:pPr>
          <a:r>
            <a:rPr lang="en-US" sz="1600" kern="1200" dirty="0"/>
            <a:t>Why it’s Important?</a:t>
          </a:r>
        </a:p>
      </dsp:txBody>
      <dsp:txXfrm>
        <a:off x="3858" y="1629652"/>
        <a:ext cx="2088986" cy="1754748"/>
      </dsp:txXfrm>
    </dsp:sp>
    <dsp:sp modelId="{94E9EF1A-1D07-4210-9402-6C559E90358A}">
      <dsp:nvSpPr>
        <dsp:cNvPr id="0" name=""/>
        <dsp:cNvSpPr/>
      </dsp:nvSpPr>
      <dsp:spPr>
        <a:xfrm>
          <a:off x="60966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endParaRPr lang="en-US" sz="4800" kern="1200" dirty="0"/>
        </a:p>
      </dsp:txBody>
      <dsp:txXfrm>
        <a:off x="609664" y="810770"/>
        <a:ext cx="877374" cy="877374"/>
      </dsp:txXfrm>
    </dsp:sp>
    <dsp:sp modelId="{B9E74D06-8974-46A7-BDE8-CAC0846523DB}">
      <dsp:nvSpPr>
        <dsp:cNvPr id="0" name=""/>
        <dsp:cNvSpPr/>
      </dsp:nvSpPr>
      <dsp:spPr>
        <a:xfrm>
          <a:off x="385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8F9B26-840A-4F96-8D27-2D7E00511C9A}">
      <dsp:nvSpPr>
        <dsp:cNvPr id="0" name=""/>
        <dsp:cNvSpPr/>
      </dsp:nvSpPr>
      <dsp:spPr>
        <a:xfrm>
          <a:off x="2301743"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accent1">
                  <a:lumMod val="75000"/>
                </a:schemeClr>
              </a:solidFill>
            </a:rPr>
            <a:t>Lesson 2.</a:t>
          </a:r>
        </a:p>
        <a:p>
          <a:pPr marL="0" lvl="0" indent="0" algn="l" defTabSz="889000">
            <a:lnSpc>
              <a:spcPct val="90000"/>
            </a:lnSpc>
            <a:spcBef>
              <a:spcPct val="0"/>
            </a:spcBef>
            <a:spcAft>
              <a:spcPct val="35000"/>
            </a:spcAft>
            <a:buNone/>
          </a:pPr>
          <a:r>
            <a:rPr lang="en-US" sz="1500" kern="1200" dirty="0"/>
            <a:t>Applications of Data Science/Analytics.</a:t>
          </a:r>
        </a:p>
        <a:p>
          <a:pPr marL="0" lvl="0" indent="0" algn="l" defTabSz="889000">
            <a:lnSpc>
              <a:spcPct val="90000"/>
            </a:lnSpc>
            <a:spcBef>
              <a:spcPct val="0"/>
            </a:spcBef>
            <a:spcAft>
              <a:spcPct val="35000"/>
            </a:spcAft>
            <a:buNone/>
          </a:pPr>
          <a:r>
            <a:rPr lang="en-US" sz="1500" kern="1200" dirty="0"/>
            <a:t>Relevant or just boom?</a:t>
          </a:r>
        </a:p>
      </dsp:txBody>
      <dsp:txXfrm>
        <a:off x="2301743" y="1629652"/>
        <a:ext cx="2088986" cy="1754748"/>
      </dsp:txXfrm>
    </dsp:sp>
    <dsp:sp modelId="{DAC041B6-6570-477A-B4C1-5CB7E0EFE0DC}">
      <dsp:nvSpPr>
        <dsp:cNvPr id="0" name=""/>
        <dsp:cNvSpPr/>
      </dsp:nvSpPr>
      <dsp:spPr>
        <a:xfrm>
          <a:off x="2907549"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2907549" y="810770"/>
        <a:ext cx="877374" cy="877374"/>
      </dsp:txXfrm>
    </dsp:sp>
    <dsp:sp modelId="{F8ADDB2A-2689-4ACF-8222-B372EB5C8D35}">
      <dsp:nvSpPr>
        <dsp:cNvPr id="0" name=""/>
        <dsp:cNvSpPr/>
      </dsp:nvSpPr>
      <dsp:spPr>
        <a:xfrm>
          <a:off x="2301743"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253AE2-89B5-4ADC-817A-FEF4E0BC4B49}">
      <dsp:nvSpPr>
        <dsp:cNvPr id="0" name=""/>
        <dsp:cNvSpPr/>
      </dsp:nvSpPr>
      <dsp:spPr>
        <a:xfrm>
          <a:off x="459962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accent1">
                  <a:lumMod val="75000"/>
                </a:schemeClr>
              </a:solidFill>
            </a:rPr>
            <a:t>Lesson 3.</a:t>
          </a:r>
        </a:p>
        <a:p>
          <a:pPr marL="0" lvl="0" indent="0" algn="l" defTabSz="889000">
            <a:lnSpc>
              <a:spcPct val="90000"/>
            </a:lnSpc>
            <a:spcBef>
              <a:spcPct val="0"/>
            </a:spcBef>
            <a:spcAft>
              <a:spcPct val="35000"/>
            </a:spcAft>
            <a:buNone/>
          </a:pPr>
          <a:r>
            <a:rPr lang="en-US" sz="1500" kern="1200" dirty="0"/>
            <a:t>Data Analytics Relevance and importance for LAW Student/</a:t>
          </a:r>
          <a:r>
            <a:rPr lang="en-IN" sz="1500" kern="1200" dirty="0"/>
            <a:t>practitioner/Researcher</a:t>
          </a:r>
          <a:endParaRPr lang="en-US" sz="1500" kern="1200" dirty="0"/>
        </a:p>
      </dsp:txBody>
      <dsp:txXfrm>
        <a:off x="4599628" y="1629652"/>
        <a:ext cx="2088986" cy="1754748"/>
      </dsp:txXfrm>
    </dsp:sp>
    <dsp:sp modelId="{82EE2C17-F664-4616-8F76-97637F08E124}">
      <dsp:nvSpPr>
        <dsp:cNvPr id="0" name=""/>
        <dsp:cNvSpPr/>
      </dsp:nvSpPr>
      <dsp:spPr>
        <a:xfrm>
          <a:off x="520543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endParaRPr lang="en-US" sz="4800" kern="1200" dirty="0"/>
        </a:p>
      </dsp:txBody>
      <dsp:txXfrm>
        <a:off x="5205434" y="810770"/>
        <a:ext cx="877374" cy="877374"/>
      </dsp:txXfrm>
    </dsp:sp>
    <dsp:sp modelId="{96383FDE-483E-4E6D-B151-4FC41C065094}">
      <dsp:nvSpPr>
        <dsp:cNvPr id="0" name=""/>
        <dsp:cNvSpPr/>
      </dsp:nvSpPr>
      <dsp:spPr>
        <a:xfrm>
          <a:off x="459962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CBA089-E576-4FF4-865F-C3BBF7659A23}">
      <dsp:nvSpPr>
        <dsp:cNvPr id="0" name=""/>
        <dsp:cNvSpPr/>
      </dsp:nvSpPr>
      <dsp:spPr>
        <a:xfrm>
          <a:off x="6897513"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accent1">
                  <a:lumMod val="75000"/>
                </a:schemeClr>
              </a:solidFill>
            </a:rPr>
            <a:t>Lesson 4.</a:t>
          </a:r>
        </a:p>
        <a:p>
          <a:pPr marL="0" lvl="0" indent="0" algn="l" defTabSz="889000">
            <a:lnSpc>
              <a:spcPct val="90000"/>
            </a:lnSpc>
            <a:spcBef>
              <a:spcPct val="0"/>
            </a:spcBef>
            <a:spcAft>
              <a:spcPct val="35000"/>
            </a:spcAft>
            <a:buNone/>
          </a:pPr>
          <a:r>
            <a:rPr lang="en-US" sz="1500" kern="1200" dirty="0"/>
            <a:t>Understanding the Technology stack</a:t>
          </a:r>
        </a:p>
      </dsp:txBody>
      <dsp:txXfrm>
        <a:off x="6897513" y="1629652"/>
        <a:ext cx="2088986" cy="1754748"/>
      </dsp:txXfrm>
    </dsp:sp>
    <dsp:sp modelId="{3CBA3CC0-D70A-4B98-9329-64604EDF25F0}">
      <dsp:nvSpPr>
        <dsp:cNvPr id="0" name=""/>
        <dsp:cNvSpPr/>
      </dsp:nvSpPr>
      <dsp:spPr>
        <a:xfrm>
          <a:off x="7503319"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endParaRPr lang="en-US" sz="4800" kern="1200" dirty="0"/>
        </a:p>
      </dsp:txBody>
      <dsp:txXfrm>
        <a:off x="7503319" y="810770"/>
        <a:ext cx="877374" cy="877374"/>
      </dsp:txXfrm>
    </dsp:sp>
    <dsp:sp modelId="{5BE72261-3EB3-4585-8739-2FFBAED12B80}">
      <dsp:nvSpPr>
        <dsp:cNvPr id="0" name=""/>
        <dsp:cNvSpPr/>
      </dsp:nvSpPr>
      <dsp:spPr>
        <a:xfrm>
          <a:off x="6897513"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AA2D1-7ADE-4FAB-AB73-E999EB93EDA0}">
      <dsp:nvSpPr>
        <dsp:cNvPr id="0" name=""/>
        <dsp:cNvSpPr/>
      </dsp:nvSpPr>
      <dsp:spPr>
        <a:xfrm>
          <a:off x="9195398" y="518312"/>
          <a:ext cx="2088986" cy="292458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accent1">
                  <a:lumMod val="75000"/>
                </a:schemeClr>
              </a:solidFill>
            </a:rPr>
            <a:t>Lesson 5.</a:t>
          </a:r>
        </a:p>
        <a:p>
          <a:pPr marL="0" lvl="0" indent="0" algn="l" defTabSz="889000">
            <a:lnSpc>
              <a:spcPct val="90000"/>
            </a:lnSpc>
            <a:spcBef>
              <a:spcPct val="0"/>
            </a:spcBef>
            <a:spcAft>
              <a:spcPct val="35000"/>
            </a:spcAft>
            <a:buNone/>
          </a:pPr>
          <a:r>
            <a:rPr lang="en-US" sz="1500" kern="1200" dirty="0"/>
            <a:t>Hands on..!</a:t>
          </a:r>
        </a:p>
      </dsp:txBody>
      <dsp:txXfrm>
        <a:off x="9195398" y="1629652"/>
        <a:ext cx="2088986" cy="1754748"/>
      </dsp:txXfrm>
    </dsp:sp>
    <dsp:sp modelId="{FEC87D35-FF68-4830-9865-7026502B7734}">
      <dsp:nvSpPr>
        <dsp:cNvPr id="0" name=""/>
        <dsp:cNvSpPr/>
      </dsp:nvSpPr>
      <dsp:spPr>
        <a:xfrm>
          <a:off x="9801204" y="810770"/>
          <a:ext cx="877374" cy="877374"/>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2133600">
            <a:lnSpc>
              <a:spcPct val="90000"/>
            </a:lnSpc>
            <a:spcBef>
              <a:spcPct val="0"/>
            </a:spcBef>
            <a:spcAft>
              <a:spcPct val="35000"/>
            </a:spcAft>
            <a:buNone/>
          </a:pPr>
          <a:r>
            <a:rPr lang="en-US" sz="4800" kern="1200"/>
            <a:t>5</a:t>
          </a:r>
          <a:endParaRPr lang="en-US" sz="4800" kern="1200" dirty="0"/>
        </a:p>
      </dsp:txBody>
      <dsp:txXfrm>
        <a:off x="9801204" y="810770"/>
        <a:ext cx="877374" cy="877374"/>
      </dsp:txXfrm>
    </dsp:sp>
    <dsp:sp modelId="{F57AF353-CCB4-4030-9EEE-1DC7B4B0CC7D}">
      <dsp:nvSpPr>
        <dsp:cNvPr id="0" name=""/>
        <dsp:cNvSpPr/>
      </dsp:nvSpPr>
      <dsp:spPr>
        <a:xfrm>
          <a:off x="9195398" y="3442820"/>
          <a:ext cx="2088986" cy="7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651CA-6082-4653-AB70-933BB1235F97}">
      <dsp:nvSpPr>
        <dsp:cNvPr id="0" name=""/>
        <dsp:cNvSpPr/>
      </dsp:nvSpPr>
      <dsp:spPr>
        <a:xfrm>
          <a:off x="0" y="66694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t>Lesson 2. </a:t>
          </a:r>
          <a:r>
            <a:rPr lang="en-US" sz="2000" kern="1200" dirty="0">
              <a:solidFill>
                <a:schemeClr val="tx2">
                  <a:lumMod val="10000"/>
                  <a:lumOff val="90000"/>
                </a:schemeClr>
              </a:solidFill>
            </a:rPr>
            <a:t>Applications of Data Science</a:t>
          </a:r>
          <a:endParaRPr lang="en-US" sz="2000" kern="1200" cap="none" dirty="0">
            <a:solidFill>
              <a:schemeClr val="tx2">
                <a:lumMod val="10000"/>
                <a:lumOff val="90000"/>
              </a:schemeClr>
            </a:solidFill>
          </a:endParaRPr>
        </a:p>
      </dsp:txBody>
      <dsp:txXfrm>
        <a:off x="0" y="666940"/>
        <a:ext cx="5422390" cy="524160"/>
      </dsp:txXfrm>
    </dsp:sp>
    <dsp:sp modelId="{14242B1F-D9B5-48D7-B880-6ADD69BA03A8}">
      <dsp:nvSpPr>
        <dsp:cNvPr id="0" name=""/>
        <dsp:cNvSpPr/>
      </dsp:nvSpPr>
      <dsp:spPr>
        <a:xfrm>
          <a:off x="0" y="86634"/>
          <a:ext cx="5422390" cy="524160"/>
        </a:xfrm>
        <a:prstGeom prst="rect">
          <a:avLst/>
        </a:prstGeom>
        <a:solidFill>
          <a:schemeClr val="accent1">
            <a:lumMod val="75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cap="none" dirty="0">
              <a:latin typeface="Gill Sans MT" panose="020B0502020104020203"/>
              <a:ea typeface="+mn-ea"/>
              <a:cs typeface="+mn-cs"/>
            </a:rPr>
            <a:t>Lesson 1. </a:t>
          </a:r>
          <a:r>
            <a:rPr lang="en-US" sz="2000" kern="1200" dirty="0">
              <a:solidFill>
                <a:schemeClr val="accent1">
                  <a:lumMod val="20000"/>
                  <a:lumOff val="80000"/>
                </a:schemeClr>
              </a:solidFill>
            </a:rPr>
            <a:t>Data Science/Data Analytics</a:t>
          </a:r>
          <a:endParaRPr lang="ru-RU" sz="2000" kern="1200" cap="none" dirty="0">
            <a:solidFill>
              <a:schemeClr val="accent1">
                <a:lumMod val="20000"/>
                <a:lumOff val="80000"/>
              </a:schemeClr>
            </a:solidFill>
            <a:latin typeface="Gill Sans MT" panose="020B0502020104020203"/>
            <a:ea typeface="+mn-ea"/>
            <a:cs typeface="+mn-cs"/>
          </a:endParaRPr>
        </a:p>
      </dsp:txBody>
      <dsp:txXfrm>
        <a:off x="0" y="86634"/>
        <a:ext cx="5422390" cy="524160"/>
      </dsp:txXfrm>
    </dsp:sp>
    <dsp:sp modelId="{14C74C61-1CDB-4754-9DB7-BD125709153E}">
      <dsp:nvSpPr>
        <dsp:cNvPr id="0" name=""/>
        <dsp:cNvSpPr/>
      </dsp:nvSpPr>
      <dsp:spPr>
        <a:xfrm>
          <a:off x="0" y="12319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711200">
            <a:lnSpc>
              <a:spcPct val="90000"/>
            </a:lnSpc>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Data Science for LAW</a:t>
          </a:r>
          <a:endParaRPr lang="ru-RU" sz="2000" kern="1200" cap="none" dirty="0">
            <a:solidFill>
              <a:schemeClr val="tx2">
                <a:lumMod val="10000"/>
                <a:lumOff val="90000"/>
              </a:schemeClr>
            </a:solidFill>
            <a:latin typeface="Gill Sans MT" panose="020B0502020104020203"/>
            <a:ea typeface="+mn-ea"/>
            <a:cs typeface="+mn-cs"/>
          </a:endParaRPr>
        </a:p>
      </dsp:txBody>
      <dsp:txXfrm>
        <a:off x="0" y="1231920"/>
        <a:ext cx="5422390" cy="524160"/>
      </dsp:txXfrm>
    </dsp:sp>
    <dsp:sp modelId="{49C89894-5EBE-471A-A468-46210B8B996A}">
      <dsp:nvSpPr>
        <dsp:cNvPr id="0" name=""/>
        <dsp:cNvSpPr/>
      </dsp:nvSpPr>
      <dsp:spPr>
        <a:xfrm>
          <a:off x="0" y="18367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Understanding the Technology Stack</a:t>
          </a:r>
          <a:endParaRPr lang="en-US" sz="2000" kern="1200" cap="none" dirty="0">
            <a:solidFill>
              <a:schemeClr val="tx2">
                <a:lumMod val="10000"/>
                <a:lumOff val="90000"/>
              </a:schemeClr>
            </a:solidFill>
          </a:endParaRPr>
        </a:p>
      </dsp:txBody>
      <dsp:txXfrm>
        <a:off x="0" y="1836720"/>
        <a:ext cx="5422390" cy="524160"/>
      </dsp:txXfrm>
    </dsp:sp>
    <dsp:sp modelId="{F3432693-EA90-45F0-A9D1-07C9BF3C7ACB}">
      <dsp:nvSpPr>
        <dsp:cNvPr id="0" name=""/>
        <dsp:cNvSpPr/>
      </dsp:nvSpPr>
      <dsp:spPr>
        <a:xfrm>
          <a:off x="0" y="24415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5. </a:t>
          </a:r>
          <a:r>
            <a:rPr lang="en-US" sz="2000" kern="1200" dirty="0"/>
            <a:t>Hands on..!</a:t>
          </a:r>
          <a:endParaRPr lang="en-US" sz="2000" kern="1200" cap="none" dirty="0">
            <a:solidFill>
              <a:schemeClr val="tx2">
                <a:lumMod val="10000"/>
                <a:lumOff val="90000"/>
              </a:schemeClr>
            </a:solidFill>
          </a:endParaRPr>
        </a:p>
      </dsp:txBody>
      <dsp:txXfrm>
        <a:off x="0" y="2441519"/>
        <a:ext cx="5422390" cy="524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651CA-6082-4653-AB70-933BB1235F97}">
      <dsp:nvSpPr>
        <dsp:cNvPr id="0" name=""/>
        <dsp:cNvSpPr/>
      </dsp:nvSpPr>
      <dsp:spPr>
        <a:xfrm>
          <a:off x="0" y="666940"/>
          <a:ext cx="5422390" cy="524160"/>
        </a:xfrm>
        <a:prstGeom prst="rect">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t>Lesson 2. </a:t>
          </a:r>
          <a:r>
            <a:rPr lang="en-US" sz="2000" kern="1200" dirty="0">
              <a:solidFill>
                <a:schemeClr val="tx2">
                  <a:lumMod val="10000"/>
                  <a:lumOff val="90000"/>
                </a:schemeClr>
              </a:solidFill>
            </a:rPr>
            <a:t>Applications of Data Science</a:t>
          </a:r>
          <a:endParaRPr lang="en-US" sz="2000" kern="1200" cap="none" dirty="0">
            <a:solidFill>
              <a:schemeClr val="tx2">
                <a:lumMod val="10000"/>
                <a:lumOff val="90000"/>
              </a:schemeClr>
            </a:solidFill>
          </a:endParaRPr>
        </a:p>
      </dsp:txBody>
      <dsp:txXfrm>
        <a:off x="0" y="666940"/>
        <a:ext cx="5422390" cy="524160"/>
      </dsp:txXfrm>
    </dsp:sp>
    <dsp:sp modelId="{14242B1F-D9B5-48D7-B880-6ADD69BA03A8}">
      <dsp:nvSpPr>
        <dsp:cNvPr id="0" name=""/>
        <dsp:cNvSpPr/>
      </dsp:nvSpPr>
      <dsp:spPr>
        <a:xfrm>
          <a:off x="0" y="86634"/>
          <a:ext cx="5422390" cy="524160"/>
        </a:xfrm>
        <a:prstGeom prst="rect">
          <a:avLst/>
        </a:prstGeom>
        <a:solidFill>
          <a:srgbClr val="33425B"/>
        </a:solidFill>
        <a:ln w="25400" cap="rnd" cmpd="sng" algn="ctr">
          <a:solidFill>
            <a:srgbClr val="33425B"/>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cap="none" dirty="0">
              <a:latin typeface="Gill Sans MT" panose="020B0502020104020203"/>
              <a:ea typeface="+mn-ea"/>
              <a:cs typeface="+mn-cs"/>
            </a:rPr>
            <a:t>Lesson 1. </a:t>
          </a:r>
          <a:r>
            <a:rPr lang="en-US" sz="2000" kern="1200" dirty="0">
              <a:solidFill>
                <a:schemeClr val="accent1">
                  <a:lumMod val="20000"/>
                  <a:lumOff val="80000"/>
                </a:schemeClr>
              </a:solidFill>
            </a:rPr>
            <a:t>Data Science/Data Analytics</a:t>
          </a:r>
          <a:endParaRPr lang="ru-RU" sz="2000" kern="1200" cap="none" dirty="0">
            <a:solidFill>
              <a:schemeClr val="accent1">
                <a:lumMod val="20000"/>
                <a:lumOff val="80000"/>
              </a:schemeClr>
            </a:solidFill>
            <a:latin typeface="Gill Sans MT" panose="020B0502020104020203"/>
            <a:ea typeface="+mn-ea"/>
            <a:cs typeface="+mn-cs"/>
          </a:endParaRPr>
        </a:p>
      </dsp:txBody>
      <dsp:txXfrm>
        <a:off x="0" y="86634"/>
        <a:ext cx="5422390" cy="524160"/>
      </dsp:txXfrm>
    </dsp:sp>
    <dsp:sp modelId="{14C74C61-1CDB-4754-9DB7-BD125709153E}">
      <dsp:nvSpPr>
        <dsp:cNvPr id="0" name=""/>
        <dsp:cNvSpPr/>
      </dsp:nvSpPr>
      <dsp:spPr>
        <a:xfrm>
          <a:off x="0" y="12319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711200">
            <a:lnSpc>
              <a:spcPct val="90000"/>
            </a:lnSpc>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Data Science for LAW</a:t>
          </a:r>
          <a:endParaRPr lang="ru-RU" sz="2000" kern="1200" cap="none" dirty="0">
            <a:solidFill>
              <a:schemeClr val="tx2">
                <a:lumMod val="10000"/>
                <a:lumOff val="90000"/>
              </a:schemeClr>
            </a:solidFill>
            <a:latin typeface="Gill Sans MT" panose="020B0502020104020203"/>
            <a:ea typeface="+mn-ea"/>
            <a:cs typeface="+mn-cs"/>
          </a:endParaRPr>
        </a:p>
      </dsp:txBody>
      <dsp:txXfrm>
        <a:off x="0" y="1231920"/>
        <a:ext cx="5422390" cy="524160"/>
      </dsp:txXfrm>
    </dsp:sp>
    <dsp:sp modelId="{49C89894-5EBE-471A-A468-46210B8B996A}">
      <dsp:nvSpPr>
        <dsp:cNvPr id="0" name=""/>
        <dsp:cNvSpPr/>
      </dsp:nvSpPr>
      <dsp:spPr>
        <a:xfrm>
          <a:off x="0" y="18367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Understanding the Technology Stack</a:t>
          </a:r>
          <a:endParaRPr lang="en-US" sz="2000" kern="1200" cap="none" dirty="0">
            <a:solidFill>
              <a:schemeClr val="tx2">
                <a:lumMod val="10000"/>
                <a:lumOff val="90000"/>
              </a:schemeClr>
            </a:solidFill>
          </a:endParaRPr>
        </a:p>
      </dsp:txBody>
      <dsp:txXfrm>
        <a:off x="0" y="1836720"/>
        <a:ext cx="5422390" cy="524160"/>
      </dsp:txXfrm>
    </dsp:sp>
    <dsp:sp modelId="{F3432693-EA90-45F0-A9D1-07C9BF3C7ACB}">
      <dsp:nvSpPr>
        <dsp:cNvPr id="0" name=""/>
        <dsp:cNvSpPr/>
      </dsp:nvSpPr>
      <dsp:spPr>
        <a:xfrm>
          <a:off x="0" y="24415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5. </a:t>
          </a:r>
          <a:r>
            <a:rPr lang="en-US" sz="2000" kern="1200" dirty="0"/>
            <a:t>Hands on..!</a:t>
          </a:r>
          <a:endParaRPr lang="en-US" sz="2000" kern="1200" cap="none" dirty="0">
            <a:solidFill>
              <a:schemeClr val="tx2">
                <a:lumMod val="10000"/>
                <a:lumOff val="90000"/>
              </a:schemeClr>
            </a:solidFill>
          </a:endParaRPr>
        </a:p>
      </dsp:txBody>
      <dsp:txXfrm>
        <a:off x="0" y="2441519"/>
        <a:ext cx="5422390" cy="524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651CA-6082-4653-AB70-933BB1235F97}">
      <dsp:nvSpPr>
        <dsp:cNvPr id="0" name=""/>
        <dsp:cNvSpPr/>
      </dsp:nvSpPr>
      <dsp:spPr>
        <a:xfrm>
          <a:off x="0" y="666940"/>
          <a:ext cx="5422390" cy="524160"/>
        </a:xfrm>
        <a:prstGeom prst="rect">
          <a:avLst/>
        </a:prstGeom>
        <a:solidFill>
          <a:srgbClr val="33425B"/>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t>Lesson 2. </a:t>
          </a:r>
          <a:r>
            <a:rPr lang="en-US" sz="2000" kern="1200" dirty="0">
              <a:solidFill>
                <a:schemeClr val="tx2">
                  <a:lumMod val="10000"/>
                  <a:lumOff val="90000"/>
                </a:schemeClr>
              </a:solidFill>
            </a:rPr>
            <a:t>Applications of Data Science</a:t>
          </a:r>
          <a:endParaRPr lang="en-US" sz="2000" kern="1200" cap="none" dirty="0">
            <a:solidFill>
              <a:schemeClr val="tx2">
                <a:lumMod val="10000"/>
                <a:lumOff val="90000"/>
              </a:schemeClr>
            </a:solidFill>
          </a:endParaRPr>
        </a:p>
      </dsp:txBody>
      <dsp:txXfrm>
        <a:off x="0" y="666940"/>
        <a:ext cx="5422390" cy="524160"/>
      </dsp:txXfrm>
    </dsp:sp>
    <dsp:sp modelId="{14242B1F-D9B5-48D7-B880-6ADD69BA03A8}">
      <dsp:nvSpPr>
        <dsp:cNvPr id="0" name=""/>
        <dsp:cNvSpPr/>
      </dsp:nvSpPr>
      <dsp:spPr>
        <a:xfrm>
          <a:off x="0" y="86634"/>
          <a:ext cx="5422390" cy="524160"/>
        </a:xfrm>
        <a:prstGeom prst="rect">
          <a:avLst/>
        </a:prstGeom>
        <a:solidFill>
          <a:srgbClr val="33425B"/>
        </a:solidFill>
        <a:ln w="25400" cap="rnd" cmpd="sng" algn="ctr">
          <a:solidFill>
            <a:srgbClr val="33425B"/>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cap="none" dirty="0">
              <a:latin typeface="Gill Sans MT" panose="020B0502020104020203"/>
              <a:ea typeface="+mn-ea"/>
              <a:cs typeface="+mn-cs"/>
            </a:rPr>
            <a:t>Lesson 1. </a:t>
          </a:r>
          <a:r>
            <a:rPr lang="en-US" sz="2000" kern="1200" dirty="0">
              <a:solidFill>
                <a:schemeClr val="accent1">
                  <a:lumMod val="20000"/>
                  <a:lumOff val="80000"/>
                </a:schemeClr>
              </a:solidFill>
            </a:rPr>
            <a:t>Data Science/Data Analytics</a:t>
          </a:r>
          <a:endParaRPr lang="ru-RU" sz="2000" kern="1200" cap="none" dirty="0">
            <a:solidFill>
              <a:schemeClr val="accent1">
                <a:lumMod val="20000"/>
                <a:lumOff val="80000"/>
              </a:schemeClr>
            </a:solidFill>
            <a:latin typeface="Gill Sans MT" panose="020B0502020104020203"/>
            <a:ea typeface="+mn-ea"/>
            <a:cs typeface="+mn-cs"/>
          </a:endParaRPr>
        </a:p>
      </dsp:txBody>
      <dsp:txXfrm>
        <a:off x="0" y="86634"/>
        <a:ext cx="5422390" cy="524160"/>
      </dsp:txXfrm>
    </dsp:sp>
    <dsp:sp modelId="{14C74C61-1CDB-4754-9DB7-BD125709153E}">
      <dsp:nvSpPr>
        <dsp:cNvPr id="0" name=""/>
        <dsp:cNvSpPr/>
      </dsp:nvSpPr>
      <dsp:spPr>
        <a:xfrm>
          <a:off x="0" y="1231920"/>
          <a:ext cx="5422390" cy="524160"/>
        </a:xfrm>
        <a:prstGeom prst="rect">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711200">
            <a:lnSpc>
              <a:spcPct val="90000"/>
            </a:lnSpc>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Data Science for LAW</a:t>
          </a:r>
          <a:endParaRPr lang="ru-RU" sz="2000" kern="1200" cap="none" dirty="0">
            <a:solidFill>
              <a:schemeClr val="tx2">
                <a:lumMod val="10000"/>
                <a:lumOff val="90000"/>
              </a:schemeClr>
            </a:solidFill>
            <a:latin typeface="Gill Sans MT" panose="020B0502020104020203"/>
            <a:ea typeface="+mn-ea"/>
            <a:cs typeface="+mn-cs"/>
          </a:endParaRPr>
        </a:p>
      </dsp:txBody>
      <dsp:txXfrm>
        <a:off x="0" y="1231920"/>
        <a:ext cx="5422390" cy="524160"/>
      </dsp:txXfrm>
    </dsp:sp>
    <dsp:sp modelId="{49C89894-5EBE-471A-A468-46210B8B996A}">
      <dsp:nvSpPr>
        <dsp:cNvPr id="0" name=""/>
        <dsp:cNvSpPr/>
      </dsp:nvSpPr>
      <dsp:spPr>
        <a:xfrm>
          <a:off x="0" y="18367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Understanding the Technology Stack</a:t>
          </a:r>
          <a:endParaRPr lang="en-US" sz="2000" kern="1200" cap="none" dirty="0">
            <a:solidFill>
              <a:schemeClr val="tx2">
                <a:lumMod val="10000"/>
                <a:lumOff val="90000"/>
              </a:schemeClr>
            </a:solidFill>
          </a:endParaRPr>
        </a:p>
      </dsp:txBody>
      <dsp:txXfrm>
        <a:off x="0" y="1836720"/>
        <a:ext cx="5422390" cy="524160"/>
      </dsp:txXfrm>
    </dsp:sp>
    <dsp:sp modelId="{F3432693-EA90-45F0-A9D1-07C9BF3C7ACB}">
      <dsp:nvSpPr>
        <dsp:cNvPr id="0" name=""/>
        <dsp:cNvSpPr/>
      </dsp:nvSpPr>
      <dsp:spPr>
        <a:xfrm>
          <a:off x="0" y="24415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5. </a:t>
          </a:r>
          <a:r>
            <a:rPr lang="en-US" sz="2000" kern="1200" dirty="0"/>
            <a:t>Hands on..!</a:t>
          </a:r>
          <a:endParaRPr lang="en-US" sz="2000" kern="1200" cap="none" dirty="0">
            <a:solidFill>
              <a:schemeClr val="tx2">
                <a:lumMod val="10000"/>
                <a:lumOff val="90000"/>
              </a:schemeClr>
            </a:solidFill>
          </a:endParaRPr>
        </a:p>
      </dsp:txBody>
      <dsp:txXfrm>
        <a:off x="0" y="2441519"/>
        <a:ext cx="5422390" cy="524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651CA-6082-4653-AB70-933BB1235F97}">
      <dsp:nvSpPr>
        <dsp:cNvPr id="0" name=""/>
        <dsp:cNvSpPr/>
      </dsp:nvSpPr>
      <dsp:spPr>
        <a:xfrm>
          <a:off x="0" y="666940"/>
          <a:ext cx="5422390" cy="524160"/>
        </a:xfrm>
        <a:prstGeom prst="rect">
          <a:avLst/>
        </a:prstGeom>
        <a:solidFill>
          <a:srgbClr val="33425B"/>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t>Lesson 2. </a:t>
          </a:r>
          <a:r>
            <a:rPr lang="en-US" sz="2000" kern="1200" dirty="0">
              <a:solidFill>
                <a:schemeClr val="tx2">
                  <a:lumMod val="10000"/>
                  <a:lumOff val="90000"/>
                </a:schemeClr>
              </a:solidFill>
            </a:rPr>
            <a:t>Applications of Data Science</a:t>
          </a:r>
          <a:endParaRPr lang="en-US" sz="2000" kern="1200" cap="none" dirty="0">
            <a:solidFill>
              <a:schemeClr val="tx2">
                <a:lumMod val="10000"/>
                <a:lumOff val="90000"/>
              </a:schemeClr>
            </a:solidFill>
          </a:endParaRPr>
        </a:p>
      </dsp:txBody>
      <dsp:txXfrm>
        <a:off x="0" y="666940"/>
        <a:ext cx="5422390" cy="524160"/>
      </dsp:txXfrm>
    </dsp:sp>
    <dsp:sp modelId="{14242B1F-D9B5-48D7-B880-6ADD69BA03A8}">
      <dsp:nvSpPr>
        <dsp:cNvPr id="0" name=""/>
        <dsp:cNvSpPr/>
      </dsp:nvSpPr>
      <dsp:spPr>
        <a:xfrm>
          <a:off x="0" y="86634"/>
          <a:ext cx="5422390" cy="524160"/>
        </a:xfrm>
        <a:prstGeom prst="rect">
          <a:avLst/>
        </a:prstGeom>
        <a:solidFill>
          <a:srgbClr val="33425B"/>
        </a:solidFill>
        <a:ln w="25400" cap="rnd" cmpd="sng" algn="ctr">
          <a:solidFill>
            <a:srgbClr val="33425B"/>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cap="none" dirty="0">
              <a:latin typeface="Gill Sans MT" panose="020B0502020104020203"/>
              <a:ea typeface="+mn-ea"/>
              <a:cs typeface="+mn-cs"/>
            </a:rPr>
            <a:t>Lesson 1. </a:t>
          </a:r>
          <a:r>
            <a:rPr lang="en-US" sz="2000" kern="1200" dirty="0">
              <a:solidFill>
                <a:schemeClr val="accent1">
                  <a:lumMod val="20000"/>
                  <a:lumOff val="80000"/>
                </a:schemeClr>
              </a:solidFill>
            </a:rPr>
            <a:t>Data Science/Data Analytics</a:t>
          </a:r>
          <a:endParaRPr lang="ru-RU" sz="2000" kern="1200" cap="none" dirty="0">
            <a:solidFill>
              <a:schemeClr val="accent1">
                <a:lumMod val="20000"/>
                <a:lumOff val="80000"/>
              </a:schemeClr>
            </a:solidFill>
            <a:latin typeface="Gill Sans MT" panose="020B0502020104020203"/>
            <a:ea typeface="+mn-ea"/>
            <a:cs typeface="+mn-cs"/>
          </a:endParaRPr>
        </a:p>
      </dsp:txBody>
      <dsp:txXfrm>
        <a:off x="0" y="86634"/>
        <a:ext cx="5422390" cy="524160"/>
      </dsp:txXfrm>
    </dsp:sp>
    <dsp:sp modelId="{14C74C61-1CDB-4754-9DB7-BD125709153E}">
      <dsp:nvSpPr>
        <dsp:cNvPr id="0" name=""/>
        <dsp:cNvSpPr/>
      </dsp:nvSpPr>
      <dsp:spPr>
        <a:xfrm>
          <a:off x="0" y="1231920"/>
          <a:ext cx="5422390" cy="524160"/>
        </a:xfrm>
        <a:prstGeom prst="rect">
          <a:avLst/>
        </a:prstGeom>
        <a:solidFill>
          <a:srgbClr val="33425B"/>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711200">
            <a:lnSpc>
              <a:spcPct val="90000"/>
            </a:lnSpc>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Data Science for LAW</a:t>
          </a:r>
          <a:endParaRPr lang="ru-RU" sz="2000" kern="1200" cap="none" dirty="0">
            <a:solidFill>
              <a:schemeClr val="tx2">
                <a:lumMod val="10000"/>
                <a:lumOff val="90000"/>
              </a:schemeClr>
            </a:solidFill>
            <a:latin typeface="Gill Sans MT" panose="020B0502020104020203"/>
            <a:ea typeface="+mn-ea"/>
            <a:cs typeface="+mn-cs"/>
          </a:endParaRPr>
        </a:p>
      </dsp:txBody>
      <dsp:txXfrm>
        <a:off x="0" y="1231920"/>
        <a:ext cx="5422390" cy="524160"/>
      </dsp:txXfrm>
    </dsp:sp>
    <dsp:sp modelId="{49C89894-5EBE-471A-A468-46210B8B996A}">
      <dsp:nvSpPr>
        <dsp:cNvPr id="0" name=""/>
        <dsp:cNvSpPr/>
      </dsp:nvSpPr>
      <dsp:spPr>
        <a:xfrm>
          <a:off x="0" y="1836720"/>
          <a:ext cx="5422390" cy="524160"/>
        </a:xfrm>
        <a:prstGeom prst="rect">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Understanding the Technology Stack</a:t>
          </a:r>
          <a:endParaRPr lang="en-US" sz="2000" kern="1200" cap="none" dirty="0">
            <a:solidFill>
              <a:schemeClr val="tx2">
                <a:lumMod val="10000"/>
                <a:lumOff val="90000"/>
              </a:schemeClr>
            </a:solidFill>
          </a:endParaRPr>
        </a:p>
      </dsp:txBody>
      <dsp:txXfrm>
        <a:off x="0" y="1836720"/>
        <a:ext cx="5422390" cy="524160"/>
      </dsp:txXfrm>
    </dsp:sp>
    <dsp:sp modelId="{F3432693-EA90-45F0-A9D1-07C9BF3C7ACB}">
      <dsp:nvSpPr>
        <dsp:cNvPr id="0" name=""/>
        <dsp:cNvSpPr/>
      </dsp:nvSpPr>
      <dsp:spPr>
        <a:xfrm>
          <a:off x="0" y="24415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5. </a:t>
          </a:r>
          <a:r>
            <a:rPr lang="en-US" sz="2000" kern="1200" dirty="0"/>
            <a:t>Hands on..!</a:t>
          </a:r>
          <a:endParaRPr lang="en-US" sz="2000" kern="1200" cap="none" dirty="0">
            <a:solidFill>
              <a:schemeClr val="tx2">
                <a:lumMod val="10000"/>
                <a:lumOff val="90000"/>
              </a:schemeClr>
            </a:solidFill>
          </a:endParaRPr>
        </a:p>
      </dsp:txBody>
      <dsp:txXfrm>
        <a:off x="0" y="2441519"/>
        <a:ext cx="5422390" cy="524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651CA-6082-4653-AB70-933BB1235F97}">
      <dsp:nvSpPr>
        <dsp:cNvPr id="0" name=""/>
        <dsp:cNvSpPr/>
      </dsp:nvSpPr>
      <dsp:spPr>
        <a:xfrm>
          <a:off x="0" y="666940"/>
          <a:ext cx="5422390" cy="524160"/>
        </a:xfrm>
        <a:prstGeom prst="rect">
          <a:avLst/>
        </a:prstGeom>
        <a:solidFill>
          <a:srgbClr val="33425B"/>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t>Lesson 2. </a:t>
          </a:r>
          <a:r>
            <a:rPr lang="en-US" sz="2000" kern="1200" dirty="0">
              <a:solidFill>
                <a:schemeClr val="tx2">
                  <a:lumMod val="10000"/>
                  <a:lumOff val="90000"/>
                </a:schemeClr>
              </a:solidFill>
            </a:rPr>
            <a:t>Applications of Data Science</a:t>
          </a:r>
          <a:endParaRPr lang="en-US" sz="2000" kern="1200" cap="none" dirty="0">
            <a:solidFill>
              <a:schemeClr val="tx2">
                <a:lumMod val="10000"/>
                <a:lumOff val="90000"/>
              </a:schemeClr>
            </a:solidFill>
          </a:endParaRPr>
        </a:p>
      </dsp:txBody>
      <dsp:txXfrm>
        <a:off x="0" y="666940"/>
        <a:ext cx="5422390" cy="524160"/>
      </dsp:txXfrm>
    </dsp:sp>
    <dsp:sp modelId="{14242B1F-D9B5-48D7-B880-6ADD69BA03A8}">
      <dsp:nvSpPr>
        <dsp:cNvPr id="0" name=""/>
        <dsp:cNvSpPr/>
      </dsp:nvSpPr>
      <dsp:spPr>
        <a:xfrm>
          <a:off x="0" y="86634"/>
          <a:ext cx="5422390" cy="524160"/>
        </a:xfrm>
        <a:prstGeom prst="rect">
          <a:avLst/>
        </a:prstGeom>
        <a:solidFill>
          <a:srgbClr val="33425B"/>
        </a:solidFill>
        <a:ln w="25400" cap="rnd" cmpd="sng" algn="ctr">
          <a:solidFill>
            <a:srgbClr val="33425B"/>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cap="none" dirty="0">
              <a:latin typeface="Gill Sans MT" panose="020B0502020104020203"/>
              <a:ea typeface="+mn-ea"/>
              <a:cs typeface="+mn-cs"/>
            </a:rPr>
            <a:t>Lesson 1. </a:t>
          </a:r>
          <a:r>
            <a:rPr lang="en-US" sz="2000" kern="1200" dirty="0">
              <a:solidFill>
                <a:schemeClr val="accent1">
                  <a:lumMod val="20000"/>
                  <a:lumOff val="80000"/>
                </a:schemeClr>
              </a:solidFill>
            </a:rPr>
            <a:t>Data Science/Data Analytics</a:t>
          </a:r>
          <a:endParaRPr lang="ru-RU" sz="2000" kern="1200" cap="none" dirty="0">
            <a:solidFill>
              <a:schemeClr val="accent1">
                <a:lumMod val="20000"/>
                <a:lumOff val="80000"/>
              </a:schemeClr>
            </a:solidFill>
            <a:latin typeface="Gill Sans MT" panose="020B0502020104020203"/>
            <a:ea typeface="+mn-ea"/>
            <a:cs typeface="+mn-cs"/>
          </a:endParaRPr>
        </a:p>
      </dsp:txBody>
      <dsp:txXfrm>
        <a:off x="0" y="86634"/>
        <a:ext cx="5422390" cy="524160"/>
      </dsp:txXfrm>
    </dsp:sp>
    <dsp:sp modelId="{14C74C61-1CDB-4754-9DB7-BD125709153E}">
      <dsp:nvSpPr>
        <dsp:cNvPr id="0" name=""/>
        <dsp:cNvSpPr/>
      </dsp:nvSpPr>
      <dsp:spPr>
        <a:xfrm>
          <a:off x="0" y="1231920"/>
          <a:ext cx="5422390" cy="524160"/>
        </a:xfrm>
        <a:prstGeom prst="rect">
          <a:avLst/>
        </a:prstGeom>
        <a:solidFill>
          <a:srgbClr val="33425B"/>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711200">
            <a:lnSpc>
              <a:spcPct val="90000"/>
            </a:lnSpc>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Data Science for LAW</a:t>
          </a:r>
          <a:endParaRPr lang="ru-RU" sz="2000" kern="1200" cap="none" dirty="0">
            <a:solidFill>
              <a:schemeClr val="tx2">
                <a:lumMod val="10000"/>
                <a:lumOff val="90000"/>
              </a:schemeClr>
            </a:solidFill>
            <a:latin typeface="Gill Sans MT" panose="020B0502020104020203"/>
            <a:ea typeface="+mn-ea"/>
            <a:cs typeface="+mn-cs"/>
          </a:endParaRPr>
        </a:p>
      </dsp:txBody>
      <dsp:txXfrm>
        <a:off x="0" y="1231920"/>
        <a:ext cx="5422390" cy="524160"/>
      </dsp:txXfrm>
    </dsp:sp>
    <dsp:sp modelId="{49C89894-5EBE-471A-A468-46210B8B996A}">
      <dsp:nvSpPr>
        <dsp:cNvPr id="0" name=""/>
        <dsp:cNvSpPr/>
      </dsp:nvSpPr>
      <dsp:spPr>
        <a:xfrm>
          <a:off x="0" y="1836720"/>
          <a:ext cx="5422390" cy="524160"/>
        </a:xfrm>
        <a:prstGeom prst="rect">
          <a:avLst/>
        </a:prstGeom>
        <a:solidFill>
          <a:srgbClr val="33425B"/>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Understanding the Technology Stack</a:t>
          </a:r>
          <a:endParaRPr lang="en-US" sz="2000" kern="1200" cap="none" dirty="0">
            <a:solidFill>
              <a:schemeClr val="tx2">
                <a:lumMod val="10000"/>
                <a:lumOff val="90000"/>
              </a:schemeClr>
            </a:solidFill>
          </a:endParaRPr>
        </a:p>
      </dsp:txBody>
      <dsp:txXfrm>
        <a:off x="0" y="1836720"/>
        <a:ext cx="5422390" cy="524160"/>
      </dsp:txXfrm>
    </dsp:sp>
    <dsp:sp modelId="{F3432693-EA90-45F0-A9D1-07C9BF3C7ACB}">
      <dsp:nvSpPr>
        <dsp:cNvPr id="0" name=""/>
        <dsp:cNvSpPr/>
      </dsp:nvSpPr>
      <dsp:spPr>
        <a:xfrm>
          <a:off x="0" y="2441519"/>
          <a:ext cx="5422390" cy="524160"/>
        </a:xfrm>
        <a:prstGeom prst="rect">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5. </a:t>
          </a:r>
          <a:r>
            <a:rPr lang="en-US" sz="2000" kern="1200" dirty="0"/>
            <a:t>Hands on..!</a:t>
          </a:r>
          <a:endParaRPr lang="en-US" sz="2000" kern="1200" cap="none" dirty="0">
            <a:solidFill>
              <a:schemeClr val="tx2">
                <a:lumMod val="10000"/>
                <a:lumOff val="90000"/>
              </a:schemeClr>
            </a:solidFill>
          </a:endParaRPr>
        </a:p>
      </dsp:txBody>
      <dsp:txXfrm>
        <a:off x="0" y="2441519"/>
        <a:ext cx="5422390" cy="524160"/>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151EFB99-1B56-4C3B-A920-C9F63568B3B5}">
          <dgm:prSet phldrT="1"/>
          <dgm:t>
            <a:bodyPr/>
            <a:lstStyle/>
            <a:p>
              <a:r>
                <a:t>1</a:t>
              </a:r>
            </a:p>
          </dgm:t>
        </dgm:pt>
        <dgm:pt modelId="201" type="sibTrans" cxnId="{86ABC99C-FE52-4C54-9A6D-3953E335B0E7}">
          <dgm:prSet phldrT="2"/>
          <dgm:t>
            <a:bodyPr/>
            <a:lstStyle/>
            <a:p>
              <a:r>
                <a:t>2</a:t>
              </a:r>
            </a:p>
          </dgm:t>
        </dgm:pt>
        <dgm:pt modelId="301" type="sibTrans" cxnId="{1BCC6BCE-EC6C-445D-BA79-A177C90174D5}">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10/11/2022</a:t>
            </a:fld>
            <a:endParaRPr lang="en-US" dirty="0"/>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dirty="0"/>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10/11/2022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dirty="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a:t>
            </a:fld>
            <a:endParaRPr lang="en-US" dirty="0"/>
          </a:p>
        </p:txBody>
      </p:sp>
    </p:spTree>
    <p:extLst>
      <p:ext uri="{BB962C8B-B14F-4D97-AF65-F5344CB8AC3E}">
        <p14:creationId xmlns:p14="http://schemas.microsoft.com/office/powerpoint/2010/main" val="616912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35</a:t>
            </a:fld>
            <a:endParaRPr lang="en-US" dirty="0"/>
          </a:p>
        </p:txBody>
      </p:sp>
    </p:spTree>
    <p:extLst>
      <p:ext uri="{BB962C8B-B14F-4D97-AF65-F5344CB8AC3E}">
        <p14:creationId xmlns:p14="http://schemas.microsoft.com/office/powerpoint/2010/main" val="2810390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36</a:t>
            </a:fld>
            <a:endParaRPr lang="en-US" dirty="0"/>
          </a:p>
        </p:txBody>
      </p:sp>
    </p:spTree>
    <p:extLst>
      <p:ext uri="{BB962C8B-B14F-4D97-AF65-F5344CB8AC3E}">
        <p14:creationId xmlns:p14="http://schemas.microsoft.com/office/powerpoint/2010/main" val="307392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37</a:t>
            </a:fld>
            <a:endParaRPr lang="en-US" dirty="0"/>
          </a:p>
        </p:txBody>
      </p:sp>
    </p:spTree>
    <p:extLst>
      <p:ext uri="{BB962C8B-B14F-4D97-AF65-F5344CB8AC3E}">
        <p14:creationId xmlns:p14="http://schemas.microsoft.com/office/powerpoint/2010/main" val="281786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40</a:t>
            </a:fld>
            <a:endParaRPr lang="en-US" dirty="0"/>
          </a:p>
        </p:txBody>
      </p:sp>
    </p:spTree>
    <p:extLst>
      <p:ext uri="{BB962C8B-B14F-4D97-AF65-F5344CB8AC3E}">
        <p14:creationId xmlns:p14="http://schemas.microsoft.com/office/powerpoint/2010/main" val="307789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48</a:t>
            </a:fld>
            <a:endParaRPr lang="en-US" dirty="0"/>
          </a:p>
        </p:txBody>
      </p:sp>
    </p:spTree>
    <p:extLst>
      <p:ext uri="{BB962C8B-B14F-4D97-AF65-F5344CB8AC3E}">
        <p14:creationId xmlns:p14="http://schemas.microsoft.com/office/powerpoint/2010/main" val="1820922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54</a:t>
            </a:fld>
            <a:endParaRPr lang="en-US" dirty="0"/>
          </a:p>
        </p:txBody>
      </p:sp>
    </p:spTree>
    <p:extLst>
      <p:ext uri="{BB962C8B-B14F-4D97-AF65-F5344CB8AC3E}">
        <p14:creationId xmlns:p14="http://schemas.microsoft.com/office/powerpoint/2010/main" val="94974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55</a:t>
            </a:fld>
            <a:endParaRPr lang="en-US" dirty="0"/>
          </a:p>
        </p:txBody>
      </p:sp>
    </p:spTree>
    <p:extLst>
      <p:ext uri="{BB962C8B-B14F-4D97-AF65-F5344CB8AC3E}">
        <p14:creationId xmlns:p14="http://schemas.microsoft.com/office/powerpoint/2010/main" val="425044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a:t>
            </a:fld>
            <a:endParaRPr lang="en-US" dirty="0"/>
          </a:p>
        </p:txBody>
      </p:sp>
    </p:spTree>
    <p:extLst>
      <p:ext uri="{BB962C8B-B14F-4D97-AF65-F5344CB8AC3E}">
        <p14:creationId xmlns:p14="http://schemas.microsoft.com/office/powerpoint/2010/main" val="307824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a:t>
            </a:fld>
            <a:endParaRPr lang="en-US" dirty="0"/>
          </a:p>
        </p:txBody>
      </p:sp>
    </p:spTree>
    <p:extLst>
      <p:ext uri="{BB962C8B-B14F-4D97-AF65-F5344CB8AC3E}">
        <p14:creationId xmlns:p14="http://schemas.microsoft.com/office/powerpoint/2010/main" val="289067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23</a:t>
            </a:fld>
            <a:endParaRPr lang="en-US" dirty="0"/>
          </a:p>
        </p:txBody>
      </p:sp>
    </p:spTree>
    <p:extLst>
      <p:ext uri="{BB962C8B-B14F-4D97-AF65-F5344CB8AC3E}">
        <p14:creationId xmlns:p14="http://schemas.microsoft.com/office/powerpoint/2010/main" val="220698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30</a:t>
            </a:fld>
            <a:endParaRPr lang="en-US" dirty="0"/>
          </a:p>
        </p:txBody>
      </p:sp>
    </p:spTree>
    <p:extLst>
      <p:ext uri="{BB962C8B-B14F-4D97-AF65-F5344CB8AC3E}">
        <p14:creationId xmlns:p14="http://schemas.microsoft.com/office/powerpoint/2010/main" val="1421142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31</a:t>
            </a:fld>
            <a:endParaRPr lang="en-US" dirty="0"/>
          </a:p>
        </p:txBody>
      </p:sp>
    </p:spTree>
    <p:extLst>
      <p:ext uri="{BB962C8B-B14F-4D97-AF65-F5344CB8AC3E}">
        <p14:creationId xmlns:p14="http://schemas.microsoft.com/office/powerpoint/2010/main" val="2326063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32</a:t>
            </a:fld>
            <a:endParaRPr lang="en-US" dirty="0"/>
          </a:p>
        </p:txBody>
      </p:sp>
    </p:spTree>
    <p:extLst>
      <p:ext uri="{BB962C8B-B14F-4D97-AF65-F5344CB8AC3E}">
        <p14:creationId xmlns:p14="http://schemas.microsoft.com/office/powerpoint/2010/main" val="145486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33</a:t>
            </a:fld>
            <a:endParaRPr lang="en-US" dirty="0"/>
          </a:p>
        </p:txBody>
      </p:sp>
    </p:spTree>
    <p:extLst>
      <p:ext uri="{BB962C8B-B14F-4D97-AF65-F5344CB8AC3E}">
        <p14:creationId xmlns:p14="http://schemas.microsoft.com/office/powerpoint/2010/main" val="682912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34</a:t>
            </a:fld>
            <a:endParaRPr lang="en-US" dirty="0"/>
          </a:p>
        </p:txBody>
      </p:sp>
    </p:spTree>
    <p:extLst>
      <p:ext uri="{BB962C8B-B14F-4D97-AF65-F5344CB8AC3E}">
        <p14:creationId xmlns:p14="http://schemas.microsoft.com/office/powerpoint/2010/main" val="59188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a:lstStyle/>
          <a:p>
            <a:fld id="{73816531-CCD3-4909-A41B-EAB1049BDA8C}" type="datetime1">
              <a:rPr lang="en-US" smtClean="0"/>
              <a:t>10/11/2022</a:t>
            </a:fld>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a:lstStyle/>
          <a:p>
            <a:pPr algn="l"/>
            <a:r>
              <a:rPr lang="en-US" dirty="0"/>
              <a:t>Teach a Course</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4" name="Text Placeholder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10/11/2022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Footer Placeholder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 with Caption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10/11/2022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Footer Placeholder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 with Caption_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10/11/2022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9" name="Footer Placeholder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119868" y="5356067"/>
            <a:ext cx="3625595" cy="1000782"/>
          </a:xfrm>
          <a:solidFill>
            <a:srgbClr val="465359"/>
          </a:solidFill>
        </p:spPr>
        <p:txBody>
          <a:bodyPr lIns="91440" tIns="0" rIns="91440" bIns="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119869" y="453642"/>
            <a:ext cx="3625595" cy="4826023"/>
          </a:xfrm>
          <a:solidFill>
            <a:schemeClr val="accent1"/>
          </a:solidFill>
        </p:spPr>
        <p:txBody>
          <a:bodyPr tIns="0" bIns="0" anchor="ctr" anchorCtr="0">
            <a:noAutofit/>
          </a:bodyPr>
          <a:lstStyle>
            <a:lvl1pPr algn="ct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39766" y="453642"/>
            <a:ext cx="7602421" cy="5903207"/>
          </a:xfrm>
          <a:solidFill>
            <a:schemeClr val="bg1">
              <a:lumMod val="85000"/>
            </a:schemeClr>
          </a:solidFill>
        </p:spPr>
        <p:txBody>
          <a:bodyPr lIns="457200" tIns="45720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7605951" y="6423914"/>
            <a:ext cx="2844799" cy="365125"/>
          </a:xfrm>
        </p:spPr>
        <p:txBody>
          <a:bodyPr/>
          <a:lstStyle>
            <a:lvl1pPr>
              <a:defRPr/>
            </a:lvl1pPr>
          </a:lstStyle>
          <a:p>
            <a:fld id="{670A55AC-ADB5-440D-AFFF-99C1406F297F}" type="datetime1">
              <a:rPr lang="en-US" smtClean="0"/>
              <a:t>10/11/2022</a:t>
            </a:fld>
            <a:endParaRPr lang="en-US" dirty="0"/>
          </a:p>
        </p:txBody>
      </p:sp>
      <p:sp>
        <p:nvSpPr>
          <p:cNvPr id="6" name="Footer Placeholder 5"/>
          <p:cNvSpPr>
            <a:spLocks noGrp="1"/>
          </p:cNvSpPr>
          <p:nvPr>
            <p:ph type="ftr" sz="quarter" idx="11"/>
          </p:nvPr>
        </p:nvSpPr>
        <p:spPr>
          <a:xfrm>
            <a:off x="355101" y="6423914"/>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790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a:normAutofit/>
          </a:bodyPr>
          <a:lstStyle>
            <a:lvl1pPr>
              <a:defRPr sz="3600">
                <a:solidFill>
                  <a:schemeClr val="bg1"/>
                </a:solidFill>
              </a:defRPr>
            </a:lvl1pPr>
          </a:lstStyle>
          <a:p>
            <a:r>
              <a:rPr lang="en-US" noProof="0"/>
              <a:t>Click to edit Master title style</a:t>
            </a:r>
          </a:p>
        </p:txBody>
      </p:sp>
      <p:sp>
        <p:nvSpPr>
          <p:cNvPr id="4" name="Picture Placeholder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a:lstStyle>
            <a:lvl1pPr marL="0" indent="0" algn="ctr">
              <a:buNone/>
              <a:defRPr/>
            </a:lvl1pPr>
          </a:lstStyle>
          <a:p>
            <a:r>
              <a:rPr lang="en-US" noProof="0"/>
              <a:t>Click icon to add picture</a:t>
            </a:r>
            <a:endParaRPr lang="en-US" noProof="0" dirty="0"/>
          </a:p>
        </p:txBody>
      </p:sp>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10/11/2022</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Text Placeholder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a:normAutofit/>
          </a:bodyPr>
          <a:lstStyle>
            <a:lvl1pPr marL="0" indent="0">
              <a:buNone/>
              <a:defRPr sz="1600">
                <a:solidFill>
                  <a:schemeClr val="bg2">
                    <a:lumMod val="75000"/>
                  </a:schemeClr>
                </a:solidFill>
              </a:defRPr>
            </a:lvl1pPr>
            <a:lvl2pPr marL="324000" indent="0">
              <a:buNone/>
              <a:defRPr/>
            </a:lvl2pPr>
          </a:lstStyle>
          <a:p>
            <a:pPr lvl="0"/>
            <a:r>
              <a:rPr lang="en-US" noProof="0"/>
              <a:t>Click to edit Master text styles</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05951" y="6423914"/>
            <a:ext cx="2844799" cy="365125"/>
          </a:xfrm>
        </p:spPr>
        <p:txBody>
          <a:bodyPr/>
          <a:lstStyle/>
          <a:p>
            <a:fld id="{BC34B1AC-9A7E-4B2F-BE59-65E2DDF1D6F6}" type="datetime1">
              <a:rPr lang="en-US" smtClean="0"/>
              <a:t>10/11/2022</a:t>
            </a:fld>
            <a:endParaRPr lang="en-US" dirty="0"/>
          </a:p>
        </p:txBody>
      </p:sp>
      <p:sp>
        <p:nvSpPr>
          <p:cNvPr id="6" name="Slide Number Placeholder 5"/>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a:lstStyle>
            <a:lvl1pPr>
              <a:defRPr>
                <a:solidFill>
                  <a:schemeClr val="bg1"/>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CE9E340-46EE-4A5F-9C9B-315AD29A92C5}" type="datetimeFigureOut">
              <a:rPr lang="en-US" noProof="0" smtClean="0"/>
              <a:t>10/11/2022</a:t>
            </a:fld>
            <a:endParaRPr lang="en-US" noProof="0"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noProof="0"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59F479D-7533-4EEF-A06F-7CD2FE3DB90D}" type="slidenum">
              <a:rPr lang="en-US" noProof="0" smtClean="0"/>
              <a:t>‹#›</a:t>
            </a:fld>
            <a:endParaRPr lang="en-US" noProof="0" dirty="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a:lstStyle/>
          <a:p>
            <a:fld id="{AE95AE94-03D1-4FC2-903C-8511BF4E0409}" type="datetime1">
              <a:rPr lang="en-US" smtClean="0"/>
              <a:t>10/11/2022</a:t>
            </a:fld>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10/11/2022</a:t>
            </a:fld>
            <a:endParaRPr lang="en-US" noProof="0" dirty="0"/>
          </a:p>
        </p:txBody>
      </p:sp>
      <p:sp>
        <p:nvSpPr>
          <p:cNvPr id="9" name="Slide Number Placeholder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noProof="0"/>
              <a:t>Click to edit Master title style</a:t>
            </a:r>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10/11/2022</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91CD4B7E-D172-41E4-BE36-64B5A7E393CD}" type="datetimeFigureOut">
              <a:rPr lang="en-US" noProof="0" smtClean="0"/>
              <a:t>10/11/2022</a:t>
            </a:fld>
            <a:endParaRPr lang="en-US" noProof="0" dirty="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dirty="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dirty="0"/>
              <a:t>Teach a Course</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10/11/2022</a:t>
            </a:fld>
            <a:endParaRPr lang="en-US" noProof="0" dirty="0"/>
          </a:p>
        </p:txBody>
      </p:sp>
      <p:sp>
        <p:nvSpPr>
          <p:cNvPr id="7" name="Slide Number Placeholder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anchor="ctr"/>
          <a:lstStyle>
            <a:lvl1pPr algn="l">
              <a:defRPr sz="2000" b="0">
                <a:solidFill>
                  <a:schemeClr val="accent1">
                    <a:lumMod val="50000"/>
                  </a:schemeClr>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3">
            <a:extLst>
              <a:ext uri="{FF2B5EF4-FFF2-40B4-BE49-F238E27FC236}">
                <a16:creationId xmlns:a16="http://schemas.microsoft.com/office/drawing/2014/main" id="{7C2A48C1-57D3-4A3D-B843-6ACC41EEE8E6}"/>
              </a:ext>
            </a:extLst>
          </p:cNvPr>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10/11/2022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Titl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10" name="Picture Placeholder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11" name="Text Placeholder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fld id="{0A7F1CA9-BED2-4756-8AEF-E0F68B0488B6}" type="datetime1">
              <a:rPr lang="en-US" smtClean="0"/>
              <a:pPr/>
              <a:t>10/11/2022</a:t>
            </a:fld>
            <a:endParaRPr lang="en-US" dirty="0"/>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r>
              <a:rPr lang="en-US" dirty="0"/>
              <a:t>Teach a Course</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dirty="0"/>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9" r:id="rId13"/>
    <p:sldLayoutId id="2147483744" r:id="rId14"/>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analyticsvidhya.com/blog/2021/04/how-aviation-industry-uses-data-science/" TargetMode="External"/><Relationship Id="rId2" Type="http://schemas.openxmlformats.org/officeDocument/2006/relationships/hyperlink" Target="https://www.altexsoft.com/blog/engineering/ai-airlines/" TargetMode="Externa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nalyticsindiamag.com/when-obtaining-legal-docs-becomes-easy-with-legaldocs-ai-powered-solu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hyperlink" Target="https://www.analyticsvidhya.com/" TargetMode="External"/><Relationship Id="rId1" Type="http://schemas.openxmlformats.org/officeDocument/2006/relationships/slideLayout" Target="../slideLayouts/slideLayout4.xml"/><Relationship Id="rId5" Type="http://schemas.openxmlformats.org/officeDocument/2006/relationships/hyperlink" Target="https://analyticsindiamag.com/" TargetMode="External"/><Relationship Id="rId4" Type="http://schemas.openxmlformats.org/officeDocument/2006/relationships/hyperlink" Target="https://ineuron.ai/"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help.tableau.com/current/guides/get-started-tutorial/en-us/get-started-tutorial-home.htm" TargetMode="External"/><Relationship Id="rId2" Type="http://schemas.openxmlformats.org/officeDocument/2006/relationships/hyperlink" Target="https://public.tableau.com/app/resources/sample-data" TargetMode="Externa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hyperlink" Target="https://www.tableau.com/leading-through-change/tableau-dashboard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hyperlink" Target="https://www.geeksforgeeks.org/python-statistics-mean-function/"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learn.microsoft.com/en-us/azure/architecture/data-science-process/overview" TargetMode="External"/><Relationship Id="rId13" Type="http://schemas.openxmlformats.org/officeDocument/2006/relationships/hyperlink" Target="https://data-flair.training/blogs/data-science-tools/" TargetMode="External"/><Relationship Id="rId18" Type="http://schemas.openxmlformats.org/officeDocument/2006/relationships/hyperlink" Target="https://intellipaat.com/blog/tutorial/data-science-tutorial/" TargetMode="External"/><Relationship Id="rId3" Type="http://schemas.openxmlformats.org/officeDocument/2006/relationships/image" Target="../media/image53.jpg"/><Relationship Id="rId21" Type="http://schemas.openxmlformats.org/officeDocument/2006/relationships/hyperlink" Target="https://www.cambridgespark.com/case-studies/" TargetMode="External"/><Relationship Id="rId7" Type="http://schemas.openxmlformats.org/officeDocument/2006/relationships/hyperlink" Target="https://www.indiatoday.in/india/story/supreme-court-india-sc-ai-artificial-intellegence-portal-supace-launch-1788098-2021-04-07" TargetMode="External"/><Relationship Id="rId12" Type="http://schemas.openxmlformats.org/officeDocument/2006/relationships/hyperlink" Target="https://www.xenonstack.com/blog/top-data-visualization-tools" TargetMode="External"/><Relationship Id="rId17" Type="http://schemas.openxmlformats.org/officeDocument/2006/relationships/hyperlink" Target="https://www.altexsoft.com/blog/engineering/ai-airlines/" TargetMode="External"/><Relationship Id="rId2" Type="http://schemas.openxmlformats.org/officeDocument/2006/relationships/notesSlide" Target="../notesSlides/notesSlide15.xml"/><Relationship Id="rId16" Type="http://schemas.openxmlformats.org/officeDocument/2006/relationships/hyperlink" Target="https://www.wordstream.com/blog/ws/2017/07/28/machine-learning-applications" TargetMode="External"/><Relationship Id="rId20" Type="http://schemas.openxmlformats.org/officeDocument/2006/relationships/hyperlink" Target="https://www.discoverdatascience.org/industries/logistics/" TargetMode="External"/><Relationship Id="rId1" Type="http://schemas.openxmlformats.org/officeDocument/2006/relationships/slideLayout" Target="../slideLayouts/slideLayout9.xml"/><Relationship Id="rId6" Type="http://schemas.openxmlformats.org/officeDocument/2006/relationships/hyperlink" Target="https://www.edexlive.com/news/2020/jul/28/the-future-of-law-in-india-why-94-believe-research-and-analytics-is-the-top-skill-a-lawyer-needs-13526.html" TargetMode="External"/><Relationship Id="rId11" Type="http://schemas.openxmlformats.org/officeDocument/2006/relationships/hyperlink" Target="https://analyticsindiamag.com/" TargetMode="External"/><Relationship Id="rId5" Type="http://schemas.openxmlformats.org/officeDocument/2006/relationships/hyperlink" Target="https://analyticsindiamag.com/how-ai-data-analytics-is-impacting-indian-legal-system/" TargetMode="External"/><Relationship Id="rId15" Type="http://schemas.openxmlformats.org/officeDocument/2006/relationships/hyperlink" Target="https://www.knowledgehut.com/blog/data-science/what-is-data-science-life-cycle" TargetMode="External"/><Relationship Id="rId10" Type="http://schemas.openxmlformats.org/officeDocument/2006/relationships/hyperlink" Target="https://community.tableau.com/" TargetMode="External"/><Relationship Id="rId19" Type="http://schemas.openxmlformats.org/officeDocument/2006/relationships/hyperlink" Target="https://www.spiceworks.com/it-security/vulnerability-management/articles/what-is-fraud-detection/" TargetMode="External"/><Relationship Id="rId4" Type="http://schemas.openxmlformats.org/officeDocument/2006/relationships/hyperlink" Target="https://lawecondata.ethz.ch/" TargetMode="External"/><Relationship Id="rId9" Type="http://schemas.openxmlformats.org/officeDocument/2006/relationships/hyperlink" Target="https://www.intellspot.com/data-types/" TargetMode="External"/><Relationship Id="rId14" Type="http://schemas.openxmlformats.org/officeDocument/2006/relationships/hyperlink" Target="https://towardsdatascience.com/data-visualization-in-data-science-5681cbdde5bf" TargetMode="External"/><Relationship Id="rId22" Type="http://schemas.openxmlformats.org/officeDocument/2006/relationships/hyperlink" Target="https://www.geeksforgeeks.org/major-applications-of-data-scienc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AA242D-B507-4381-A8CB-EFA346570379}"/>
              </a:ext>
            </a:extLst>
          </p:cNvPr>
          <p:cNvSpPr>
            <a:spLocks noGrp="1"/>
          </p:cNvSpPr>
          <p:nvPr>
            <p:ph type="ctrTitle"/>
          </p:nvPr>
        </p:nvSpPr>
        <p:spPr>
          <a:xfrm>
            <a:off x="8372723" y="850791"/>
            <a:ext cx="3202016" cy="4198288"/>
          </a:xfrm>
        </p:spPr>
        <p:txBody>
          <a:bodyPr anchor="ctr">
            <a:normAutofit/>
          </a:bodyPr>
          <a:lstStyle/>
          <a:p>
            <a:r>
              <a:rPr lang="en-US" dirty="0">
                <a:solidFill>
                  <a:srgbClr val="FFFFFF"/>
                </a:solidFill>
              </a:rPr>
              <a:t>Unlocking values of Data Analytics</a:t>
            </a:r>
            <a:endParaRPr lang="en-US" sz="1600" dirty="0">
              <a:solidFill>
                <a:srgbClr val="FFFFFF"/>
              </a:solidFill>
            </a:endParaRPr>
          </a:p>
        </p:txBody>
      </p:sp>
      <p:sp>
        <p:nvSpPr>
          <p:cNvPr id="3" name="Subtitle 2">
            <a:extLst>
              <a:ext uri="{FF2B5EF4-FFF2-40B4-BE49-F238E27FC236}">
                <a16:creationId xmlns:a16="http://schemas.microsoft.com/office/drawing/2014/main" id="{A4F4068D-37AE-4B7D-BC75-216B123A6C44}"/>
              </a:ext>
            </a:extLst>
          </p:cNvPr>
          <p:cNvSpPr>
            <a:spLocks noGrp="1"/>
          </p:cNvSpPr>
          <p:nvPr>
            <p:ph type="subTitle" idx="1"/>
          </p:nvPr>
        </p:nvSpPr>
        <p:spPr>
          <a:xfrm>
            <a:off x="8372723" y="5545331"/>
            <a:ext cx="3202016" cy="649222"/>
          </a:xfrm>
          <a:noFill/>
        </p:spPr>
        <p:txBody>
          <a:bodyPr anchor="ctr">
            <a:normAutofit fontScale="85000" lnSpcReduction="10000"/>
          </a:bodyPr>
          <a:lstStyle/>
          <a:p>
            <a:r>
              <a:rPr lang="en-US" sz="1800" dirty="0">
                <a:solidFill>
                  <a:schemeClr val="tx2">
                    <a:lumMod val="25000"/>
                    <a:lumOff val="75000"/>
                    <a:alpha val="75000"/>
                  </a:schemeClr>
                </a:solidFill>
              </a:rPr>
              <a:t>Harshil Gandhi</a:t>
            </a:r>
          </a:p>
          <a:p>
            <a:r>
              <a:rPr lang="en-US" sz="1800" dirty="0">
                <a:solidFill>
                  <a:schemeClr val="tx2">
                    <a:lumMod val="25000"/>
                    <a:lumOff val="75000"/>
                    <a:alpha val="75000"/>
                  </a:schemeClr>
                </a:solidFill>
              </a:rPr>
              <a:t>Data(Risk) Analyst – Citi Bank</a:t>
            </a:r>
          </a:p>
        </p:txBody>
      </p:sp>
      <p:pic>
        <p:nvPicPr>
          <p:cNvPr id="8" name="Picture 7">
            <a:extLst>
              <a:ext uri="{FF2B5EF4-FFF2-40B4-BE49-F238E27FC236}">
                <a16:creationId xmlns:a16="http://schemas.microsoft.com/office/drawing/2014/main" id="{D8F19A79-21A8-2214-5D5A-F4292B854189}"/>
              </a:ext>
            </a:extLst>
          </p:cNvPr>
          <p:cNvPicPr>
            <a:picLocks noChangeAspect="1"/>
          </p:cNvPicPr>
          <p:nvPr/>
        </p:nvPicPr>
        <p:blipFill>
          <a:blip r:embed="rId3"/>
          <a:stretch>
            <a:fillRect/>
          </a:stretch>
        </p:blipFill>
        <p:spPr>
          <a:xfrm>
            <a:off x="184069" y="457199"/>
            <a:ext cx="7771842" cy="5991102"/>
          </a:xfrm>
          <a:prstGeom prst="rect">
            <a:avLst/>
          </a:prstGeom>
        </p:spPr>
      </p:pic>
    </p:spTree>
    <p:extLst>
      <p:ext uri="{BB962C8B-B14F-4D97-AF65-F5344CB8AC3E}">
        <p14:creationId xmlns:p14="http://schemas.microsoft.com/office/powerpoint/2010/main" val="42097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AAD2FB-7FCD-935D-3F99-53CC4EB4C925}"/>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4" name="Title 3">
            <a:extLst>
              <a:ext uri="{FF2B5EF4-FFF2-40B4-BE49-F238E27FC236}">
                <a16:creationId xmlns:a16="http://schemas.microsoft.com/office/drawing/2014/main" id="{26A43296-8F1E-6E5D-C2A0-169DCD8F6F94}"/>
              </a:ext>
            </a:extLst>
          </p:cNvPr>
          <p:cNvSpPr>
            <a:spLocks noGrp="1"/>
          </p:cNvSpPr>
          <p:nvPr>
            <p:ph type="title"/>
          </p:nvPr>
        </p:nvSpPr>
        <p:spPr/>
        <p:txBody>
          <a:bodyPr/>
          <a:lstStyle/>
          <a:p>
            <a:r>
              <a:rPr lang="en-GB" dirty="0"/>
              <a:t>Types of data Analytics</a:t>
            </a:r>
            <a:endParaRPr lang="en-IN" dirty="0"/>
          </a:p>
        </p:txBody>
      </p:sp>
      <p:pic>
        <p:nvPicPr>
          <p:cNvPr id="8" name="Content Placeholder 7">
            <a:extLst>
              <a:ext uri="{FF2B5EF4-FFF2-40B4-BE49-F238E27FC236}">
                <a16:creationId xmlns:a16="http://schemas.microsoft.com/office/drawing/2014/main" id="{322A270E-0A8F-7015-DA7D-0EBA839CE728}"/>
              </a:ext>
            </a:extLst>
          </p:cNvPr>
          <p:cNvPicPr>
            <a:picLocks noGrp="1" noChangeAspect="1"/>
          </p:cNvPicPr>
          <p:nvPr>
            <p:ph sz="half" idx="1"/>
          </p:nvPr>
        </p:nvPicPr>
        <p:blipFill>
          <a:blip r:embed="rId2"/>
          <a:stretch>
            <a:fillRect/>
          </a:stretch>
        </p:blipFill>
        <p:spPr>
          <a:xfrm>
            <a:off x="503835" y="2036092"/>
            <a:ext cx="11106973" cy="4578464"/>
          </a:xfrm>
        </p:spPr>
      </p:pic>
    </p:spTree>
    <p:extLst>
      <p:ext uri="{BB962C8B-B14F-4D97-AF65-F5344CB8AC3E}">
        <p14:creationId xmlns:p14="http://schemas.microsoft.com/office/powerpoint/2010/main" val="2201041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AAD2FB-7FCD-935D-3F99-53CC4EB4C925}"/>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3" name="Footer Placeholder 2">
            <a:extLst>
              <a:ext uri="{FF2B5EF4-FFF2-40B4-BE49-F238E27FC236}">
                <a16:creationId xmlns:a16="http://schemas.microsoft.com/office/drawing/2014/main" id="{48F78286-C099-BAD3-23AF-34F81597D042}"/>
              </a:ext>
            </a:extLst>
          </p:cNvPr>
          <p:cNvSpPr>
            <a:spLocks noGrp="1"/>
          </p:cNvSpPr>
          <p:nvPr>
            <p:ph type="ftr" sz="quarter" idx="11"/>
          </p:nvPr>
        </p:nvSpPr>
        <p:spPr>
          <a:xfrm>
            <a:off x="355101" y="6423914"/>
            <a:ext cx="8462328" cy="365125"/>
          </a:xfrm>
        </p:spPr>
        <p:txBody>
          <a:bodyPr/>
          <a:lstStyle/>
          <a:p>
            <a:pPr algn="l"/>
            <a:r>
              <a:rPr lang="en-US" dirty="0"/>
              <a:t>https://www.analyticsvidhya.com/blog/2021/04/mastering-exploratory-data-analysiseda-for-data-science-enthusiasts/</a:t>
            </a:r>
          </a:p>
        </p:txBody>
      </p:sp>
      <p:sp>
        <p:nvSpPr>
          <p:cNvPr id="4" name="Title 3">
            <a:extLst>
              <a:ext uri="{FF2B5EF4-FFF2-40B4-BE49-F238E27FC236}">
                <a16:creationId xmlns:a16="http://schemas.microsoft.com/office/drawing/2014/main" id="{26A43296-8F1E-6E5D-C2A0-169DCD8F6F94}"/>
              </a:ext>
            </a:extLst>
          </p:cNvPr>
          <p:cNvSpPr>
            <a:spLocks noGrp="1"/>
          </p:cNvSpPr>
          <p:nvPr>
            <p:ph type="title"/>
          </p:nvPr>
        </p:nvSpPr>
        <p:spPr/>
        <p:txBody>
          <a:bodyPr/>
          <a:lstStyle/>
          <a:p>
            <a:r>
              <a:rPr lang="en-GB" dirty="0"/>
              <a:t>Descriptive and Diagnostic Analytics -&gt; PAST</a:t>
            </a:r>
            <a:endParaRPr lang="en-IN" dirty="0"/>
          </a:p>
        </p:txBody>
      </p:sp>
      <p:sp>
        <p:nvSpPr>
          <p:cNvPr id="10" name="Content Placeholder 9">
            <a:extLst>
              <a:ext uri="{FF2B5EF4-FFF2-40B4-BE49-F238E27FC236}">
                <a16:creationId xmlns:a16="http://schemas.microsoft.com/office/drawing/2014/main" id="{04B2BCE5-4A71-9CB4-8FDB-C6409C6CBCF6}"/>
              </a:ext>
            </a:extLst>
          </p:cNvPr>
          <p:cNvSpPr>
            <a:spLocks noGrp="1"/>
          </p:cNvSpPr>
          <p:nvPr>
            <p:ph sz="half" idx="1"/>
          </p:nvPr>
        </p:nvSpPr>
        <p:spPr>
          <a:xfrm>
            <a:off x="444626" y="2079561"/>
            <a:ext cx="4946772" cy="4048781"/>
          </a:xfrm>
        </p:spPr>
        <p:txBody>
          <a:bodyPr anchor="t">
            <a:normAutofit fontScale="62500" lnSpcReduction="20000"/>
          </a:bodyPr>
          <a:lstStyle/>
          <a:p>
            <a:pPr algn="just"/>
            <a:r>
              <a:rPr lang="en-IN" sz="2600" dirty="0"/>
              <a:t>Descriptive Analytics:</a:t>
            </a:r>
          </a:p>
          <a:p>
            <a:pPr algn="just"/>
            <a:endParaRPr lang="en-IN" sz="2600" dirty="0"/>
          </a:p>
          <a:p>
            <a:pPr algn="just"/>
            <a:r>
              <a:rPr lang="en-GB" sz="2600" dirty="0"/>
              <a:t>Descriptive analytics looks at data and </a:t>
            </a:r>
            <a:r>
              <a:rPr lang="en-GB" sz="2600" dirty="0" err="1"/>
              <a:t>analyze</a:t>
            </a:r>
            <a:r>
              <a:rPr lang="en-GB" sz="2600" dirty="0"/>
              <a:t> past event for insight as to how to approach future events. </a:t>
            </a:r>
          </a:p>
          <a:p>
            <a:pPr algn="just"/>
            <a:r>
              <a:rPr lang="en-GB" sz="2600" dirty="0"/>
              <a:t>It looks at the past performance and understands the performance by mining historical data to understand the cause of success or failure in the past. Almost all management reporting such as sales, marketing, operations, and finance uses this type of analysis. </a:t>
            </a:r>
          </a:p>
          <a:p>
            <a:pPr algn="just"/>
            <a:r>
              <a:rPr lang="en-GB" sz="2600" dirty="0"/>
              <a:t>The descriptive model quantifies relationships in data in a way that is often used to classify customers or prospects into groups. Unlike a predictive model that focuses on predicting the </a:t>
            </a:r>
            <a:r>
              <a:rPr lang="en-GB" sz="2600" dirty="0" err="1"/>
              <a:t>behavior</a:t>
            </a:r>
            <a:r>
              <a:rPr lang="en-GB" sz="2600" dirty="0"/>
              <a:t> of a single customer, Descriptive analytics identifies many different relationships between customer and product. </a:t>
            </a:r>
            <a:endParaRPr lang="en-IN" sz="2600" dirty="0"/>
          </a:p>
        </p:txBody>
      </p:sp>
      <p:sp>
        <p:nvSpPr>
          <p:cNvPr id="7" name="Content Placeholder 9">
            <a:extLst>
              <a:ext uri="{FF2B5EF4-FFF2-40B4-BE49-F238E27FC236}">
                <a16:creationId xmlns:a16="http://schemas.microsoft.com/office/drawing/2014/main" id="{ECE05015-90FD-DB4E-5767-91E219F85CAA}"/>
              </a:ext>
            </a:extLst>
          </p:cNvPr>
          <p:cNvSpPr txBox="1">
            <a:spLocks/>
          </p:cNvSpPr>
          <p:nvPr/>
        </p:nvSpPr>
        <p:spPr>
          <a:xfrm>
            <a:off x="6424551" y="2079561"/>
            <a:ext cx="5322823" cy="404878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lnSpc>
                <a:spcPct val="90000"/>
              </a:lnSpc>
            </a:pPr>
            <a:r>
              <a:rPr lang="en-IN" sz="1600" dirty="0"/>
              <a:t>Diagnostic Analytics:</a:t>
            </a:r>
          </a:p>
          <a:p>
            <a:pPr algn="just">
              <a:lnSpc>
                <a:spcPct val="90000"/>
              </a:lnSpc>
            </a:pPr>
            <a:endParaRPr lang="en-IN" sz="1600" dirty="0"/>
          </a:p>
          <a:p>
            <a:pPr algn="just">
              <a:lnSpc>
                <a:spcPct val="90000"/>
              </a:lnSpc>
            </a:pPr>
            <a:r>
              <a:rPr lang="en-GB" sz="1600" dirty="0"/>
              <a:t>In this analysis, we generally use historical data over other data to answer any question or for the solution of any problem. We try to find any dependency and pattern in the historical data of the particular problem.</a:t>
            </a:r>
            <a:endParaRPr lang="en-IN" sz="1600" dirty="0"/>
          </a:p>
          <a:p>
            <a:pPr algn="just">
              <a:lnSpc>
                <a:spcPct val="90000"/>
              </a:lnSpc>
            </a:pPr>
            <a:r>
              <a:rPr lang="en-GB" sz="1600" dirty="0"/>
              <a:t>This focuses more on why something happened. This involves more diverse data inputs and a bit of hypothesizing. Did the weather affect beer sales? Did that latest marketing campaign impact sales?</a:t>
            </a:r>
          </a:p>
          <a:p>
            <a:pPr algn="just"/>
            <a:endParaRPr lang="en-IN" b="1" dirty="0">
              <a:solidFill>
                <a:srgbClr val="161513"/>
              </a:solidFill>
              <a:latin typeface="OracleSansVF"/>
            </a:endParaRPr>
          </a:p>
        </p:txBody>
      </p:sp>
      <p:cxnSp>
        <p:nvCxnSpPr>
          <p:cNvPr id="8" name="Straight Connector 7">
            <a:extLst>
              <a:ext uri="{FF2B5EF4-FFF2-40B4-BE49-F238E27FC236}">
                <a16:creationId xmlns:a16="http://schemas.microsoft.com/office/drawing/2014/main" id="{694B5156-619A-57A2-9813-8704B16B4C51}"/>
              </a:ext>
            </a:extLst>
          </p:cNvPr>
          <p:cNvCxnSpPr/>
          <p:nvPr/>
        </p:nvCxnSpPr>
        <p:spPr>
          <a:xfrm>
            <a:off x="5955476" y="2039579"/>
            <a:ext cx="0" cy="42780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29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AAD2FB-7FCD-935D-3F99-53CC4EB4C925}"/>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4" name="Title 3">
            <a:extLst>
              <a:ext uri="{FF2B5EF4-FFF2-40B4-BE49-F238E27FC236}">
                <a16:creationId xmlns:a16="http://schemas.microsoft.com/office/drawing/2014/main" id="{26A43296-8F1E-6E5D-C2A0-169DCD8F6F94}"/>
              </a:ext>
            </a:extLst>
          </p:cNvPr>
          <p:cNvSpPr>
            <a:spLocks noGrp="1"/>
          </p:cNvSpPr>
          <p:nvPr>
            <p:ph type="title"/>
          </p:nvPr>
        </p:nvSpPr>
        <p:spPr/>
        <p:txBody>
          <a:bodyPr/>
          <a:lstStyle/>
          <a:p>
            <a:r>
              <a:rPr lang="en-GB" dirty="0"/>
              <a:t>Predictive and Perspective Analytics -&gt; Future</a:t>
            </a:r>
            <a:endParaRPr lang="en-IN" dirty="0"/>
          </a:p>
        </p:txBody>
      </p:sp>
      <p:sp>
        <p:nvSpPr>
          <p:cNvPr id="10" name="Content Placeholder 9">
            <a:extLst>
              <a:ext uri="{FF2B5EF4-FFF2-40B4-BE49-F238E27FC236}">
                <a16:creationId xmlns:a16="http://schemas.microsoft.com/office/drawing/2014/main" id="{04B2BCE5-4A71-9CB4-8FDB-C6409C6CBCF6}"/>
              </a:ext>
            </a:extLst>
          </p:cNvPr>
          <p:cNvSpPr>
            <a:spLocks noGrp="1"/>
          </p:cNvSpPr>
          <p:nvPr>
            <p:ph sz="half" idx="1"/>
          </p:nvPr>
        </p:nvSpPr>
        <p:spPr>
          <a:xfrm>
            <a:off x="581193" y="2228003"/>
            <a:ext cx="5225841" cy="4089670"/>
          </a:xfrm>
        </p:spPr>
        <p:txBody>
          <a:bodyPr anchor="t">
            <a:normAutofit/>
          </a:bodyPr>
          <a:lstStyle/>
          <a:p>
            <a:pPr algn="just"/>
            <a:r>
              <a:rPr lang="en-IN" dirty="0"/>
              <a:t>Predictive Analytics</a:t>
            </a:r>
          </a:p>
          <a:p>
            <a:pPr algn="just"/>
            <a:endParaRPr lang="en-IN" dirty="0"/>
          </a:p>
          <a:p>
            <a:pPr algn="just"/>
            <a:r>
              <a:rPr lang="en-GB" dirty="0"/>
              <a:t>Predictive analytics turn the data into valuable, actionable information. predictive analytics uses data to determine the probable outcome of an event or a likelihood of a situation occurring. </a:t>
            </a:r>
          </a:p>
          <a:p>
            <a:pPr algn="just"/>
            <a:r>
              <a:rPr lang="en-GB" dirty="0"/>
              <a:t>Predictive analytics holds a variety of statistical techniques from </a:t>
            </a:r>
            <a:r>
              <a:rPr lang="en-GB" dirty="0" err="1"/>
              <a:t>modeling</a:t>
            </a:r>
            <a:r>
              <a:rPr lang="en-GB" dirty="0"/>
              <a:t>, machine, learning, data mining, and game theory that </a:t>
            </a:r>
            <a:r>
              <a:rPr lang="en-GB" dirty="0" err="1"/>
              <a:t>analyze</a:t>
            </a:r>
            <a:r>
              <a:rPr lang="en-GB" dirty="0"/>
              <a:t> current and historical facts to make predictions about a future event. </a:t>
            </a:r>
          </a:p>
          <a:p>
            <a:pPr algn="just"/>
            <a:endParaRPr lang="en-IN" dirty="0"/>
          </a:p>
        </p:txBody>
      </p:sp>
      <p:sp>
        <p:nvSpPr>
          <p:cNvPr id="5" name="Content Placeholder 9">
            <a:extLst>
              <a:ext uri="{FF2B5EF4-FFF2-40B4-BE49-F238E27FC236}">
                <a16:creationId xmlns:a16="http://schemas.microsoft.com/office/drawing/2014/main" id="{B5BA2C9D-03CB-929B-1CC9-87CCE8CAEDCB}"/>
              </a:ext>
            </a:extLst>
          </p:cNvPr>
          <p:cNvSpPr txBox="1">
            <a:spLocks/>
          </p:cNvSpPr>
          <p:nvPr/>
        </p:nvSpPr>
        <p:spPr>
          <a:xfrm>
            <a:off x="6095999" y="2228004"/>
            <a:ext cx="5369627" cy="4195910"/>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IN" dirty="0"/>
              <a:t>Prescriptive Analytics:</a:t>
            </a:r>
          </a:p>
          <a:p>
            <a:pPr algn="just"/>
            <a:endParaRPr lang="en-IN" dirty="0"/>
          </a:p>
          <a:p>
            <a:pPr algn="just"/>
            <a:r>
              <a:rPr lang="en-GB" dirty="0"/>
              <a:t>Prescriptive analytics goes beyond predicting future outcomes by also suggesting action benefit from the predictions and showing the decision maker the implication of each decision option.</a:t>
            </a:r>
          </a:p>
          <a:p>
            <a:pPr algn="just"/>
            <a:r>
              <a:rPr lang="en-GB" dirty="0"/>
              <a:t>Further, Prescriptive Analytics can suggest decision options on how to take advantage of a future opportunity or mitigate a future risk and illustrate the implication of each decision option</a:t>
            </a:r>
          </a:p>
          <a:p>
            <a:pPr algn="just"/>
            <a:r>
              <a:rPr lang="en-GB" dirty="0"/>
              <a:t>This suggests a course of action. If the likelihood of a hot summer is measured as an average of these five weather models is above 58%, we should add an evening shift to the brewery and rent an additional tank to increase output.</a:t>
            </a:r>
            <a:endParaRPr lang="en-IN" dirty="0"/>
          </a:p>
        </p:txBody>
      </p:sp>
      <p:cxnSp>
        <p:nvCxnSpPr>
          <p:cNvPr id="6" name="Straight Connector 5">
            <a:extLst>
              <a:ext uri="{FF2B5EF4-FFF2-40B4-BE49-F238E27FC236}">
                <a16:creationId xmlns:a16="http://schemas.microsoft.com/office/drawing/2014/main" id="{9F4BAB51-3EC7-E572-9416-0BD60FB6CE4F}"/>
              </a:ext>
            </a:extLst>
          </p:cNvPr>
          <p:cNvCxnSpPr/>
          <p:nvPr/>
        </p:nvCxnSpPr>
        <p:spPr>
          <a:xfrm>
            <a:off x="5955476" y="2039579"/>
            <a:ext cx="0" cy="42780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80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6D8797-EE4E-7077-6847-4BFEA75A45F2}"/>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4" name="Title 3">
            <a:extLst>
              <a:ext uri="{FF2B5EF4-FFF2-40B4-BE49-F238E27FC236}">
                <a16:creationId xmlns:a16="http://schemas.microsoft.com/office/drawing/2014/main" id="{2248EC05-E6D4-FD47-0D25-E46C5F86AD3C}"/>
              </a:ext>
            </a:extLst>
          </p:cNvPr>
          <p:cNvSpPr>
            <a:spLocks noGrp="1"/>
          </p:cNvSpPr>
          <p:nvPr>
            <p:ph type="title"/>
          </p:nvPr>
        </p:nvSpPr>
        <p:spPr/>
        <p:txBody>
          <a:bodyPr/>
          <a:lstStyle/>
          <a:p>
            <a:r>
              <a:rPr lang="en-IN" dirty="0"/>
              <a:t>Data Science?</a:t>
            </a:r>
          </a:p>
        </p:txBody>
      </p:sp>
      <p:sp>
        <p:nvSpPr>
          <p:cNvPr id="5" name="Content Placeholder 4">
            <a:extLst>
              <a:ext uri="{FF2B5EF4-FFF2-40B4-BE49-F238E27FC236}">
                <a16:creationId xmlns:a16="http://schemas.microsoft.com/office/drawing/2014/main" id="{8EF46000-36A9-2031-B82B-92B4EFD2AB30}"/>
              </a:ext>
            </a:extLst>
          </p:cNvPr>
          <p:cNvSpPr>
            <a:spLocks noGrp="1"/>
          </p:cNvSpPr>
          <p:nvPr>
            <p:ph sz="half" idx="1"/>
          </p:nvPr>
        </p:nvSpPr>
        <p:spPr>
          <a:xfrm>
            <a:off x="581192" y="2228003"/>
            <a:ext cx="6235243" cy="4374678"/>
          </a:xfrm>
        </p:spPr>
        <p:txBody>
          <a:bodyPr>
            <a:normAutofit lnSpcReduction="10000"/>
          </a:bodyPr>
          <a:lstStyle/>
          <a:p>
            <a:pPr marL="0" indent="0">
              <a:buNone/>
            </a:pPr>
            <a:r>
              <a:rPr lang="en-GB" sz="1800" dirty="0"/>
              <a:t>Data Science is the science of dealing with all the </a:t>
            </a:r>
            <a:r>
              <a:rPr lang="en-GB" sz="1800" b="1" dirty="0"/>
              <a:t>data</a:t>
            </a:r>
            <a:r>
              <a:rPr lang="en-GB" sz="1800" dirty="0"/>
              <a:t> growing in every field, industry, and domain. </a:t>
            </a:r>
          </a:p>
          <a:p>
            <a:pPr marL="0" indent="0">
              <a:buNone/>
            </a:pPr>
            <a:r>
              <a:rPr lang="en-GB" sz="1800" dirty="0"/>
              <a:t>Data Science is an interdisciplinary field that deals with collecting, analysing, and interpreting huge volumes of data.</a:t>
            </a:r>
          </a:p>
          <a:p>
            <a:pPr marL="0" indent="0">
              <a:buNone/>
            </a:pPr>
            <a:r>
              <a:rPr lang="en-GB" sz="1800" dirty="0"/>
              <a:t>It is the process of extracting the data from structured, unstructured data using the Data mining technique (for getting the information from raw data). </a:t>
            </a:r>
          </a:p>
          <a:p>
            <a:pPr marL="0" indent="0">
              <a:buNone/>
            </a:pPr>
            <a:endParaRPr lang="en-GB" dirty="0"/>
          </a:p>
          <a:p>
            <a:pPr marL="0" indent="0">
              <a:buNone/>
            </a:pPr>
            <a:r>
              <a:rPr lang="en-GB" sz="1800" dirty="0"/>
              <a:t>Pillars of Data Science</a:t>
            </a:r>
          </a:p>
          <a:p>
            <a:pPr marL="342900" indent="-342900">
              <a:buAutoNum type="arabicParenR"/>
            </a:pPr>
            <a:r>
              <a:rPr lang="en-GB" dirty="0"/>
              <a:t>Statistics / Analysis / Mathematics / Algorithms</a:t>
            </a:r>
          </a:p>
          <a:p>
            <a:pPr marL="342900" indent="-342900">
              <a:buAutoNum type="arabicParenR"/>
            </a:pPr>
            <a:r>
              <a:rPr lang="en-GB" sz="1800" dirty="0"/>
              <a:t>Technology</a:t>
            </a:r>
          </a:p>
          <a:p>
            <a:pPr marL="342900" indent="-342900">
              <a:buAutoNum type="arabicParenR"/>
            </a:pPr>
            <a:r>
              <a:rPr lang="en-GB" dirty="0"/>
              <a:t>Domain / Business</a:t>
            </a:r>
            <a:endParaRPr lang="en-GB" sz="1800" dirty="0"/>
          </a:p>
          <a:p>
            <a:pPr marL="0" indent="0">
              <a:buNone/>
            </a:pPr>
            <a:endParaRPr lang="en-US" sz="1800" dirty="0"/>
          </a:p>
        </p:txBody>
      </p:sp>
      <p:pic>
        <p:nvPicPr>
          <p:cNvPr id="8" name="Content Placeholder 7">
            <a:extLst>
              <a:ext uri="{FF2B5EF4-FFF2-40B4-BE49-F238E27FC236}">
                <a16:creationId xmlns:a16="http://schemas.microsoft.com/office/drawing/2014/main" id="{C6A90040-6B6E-DF34-698F-FCE6ED032094}"/>
              </a:ext>
            </a:extLst>
          </p:cNvPr>
          <p:cNvPicPr>
            <a:picLocks noGrp="1" noChangeAspect="1"/>
          </p:cNvPicPr>
          <p:nvPr>
            <p:ph sz="half" idx="2"/>
          </p:nvPr>
        </p:nvPicPr>
        <p:blipFill>
          <a:blip r:embed="rId2"/>
          <a:stretch>
            <a:fillRect/>
          </a:stretch>
        </p:blipFill>
        <p:spPr>
          <a:xfrm>
            <a:off x="6984453" y="2227263"/>
            <a:ext cx="3830143" cy="3633787"/>
          </a:xfrm>
        </p:spPr>
      </p:pic>
    </p:spTree>
    <p:extLst>
      <p:ext uri="{BB962C8B-B14F-4D97-AF65-F5344CB8AC3E}">
        <p14:creationId xmlns:p14="http://schemas.microsoft.com/office/powerpoint/2010/main" val="3446809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653786-8B81-6D15-8145-4FE1999B60D8}"/>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4" name="Title 3">
            <a:extLst>
              <a:ext uri="{FF2B5EF4-FFF2-40B4-BE49-F238E27FC236}">
                <a16:creationId xmlns:a16="http://schemas.microsoft.com/office/drawing/2014/main" id="{38915B9F-5779-86CD-CF23-9E591FA452CE}"/>
              </a:ext>
            </a:extLst>
          </p:cNvPr>
          <p:cNvSpPr>
            <a:spLocks noGrp="1"/>
          </p:cNvSpPr>
          <p:nvPr>
            <p:ph type="title"/>
          </p:nvPr>
        </p:nvSpPr>
        <p:spPr/>
        <p:txBody>
          <a:bodyPr/>
          <a:lstStyle/>
          <a:p>
            <a:r>
              <a:rPr lang="en-GB" dirty="0"/>
              <a:t>Life Cycle of a Typical Data Science Project</a:t>
            </a:r>
            <a:endParaRPr lang="en-IN" dirty="0"/>
          </a:p>
        </p:txBody>
      </p:sp>
      <p:pic>
        <p:nvPicPr>
          <p:cNvPr id="8" name="Content Placeholder 7">
            <a:extLst>
              <a:ext uri="{FF2B5EF4-FFF2-40B4-BE49-F238E27FC236}">
                <a16:creationId xmlns:a16="http://schemas.microsoft.com/office/drawing/2014/main" id="{29662AB4-BE36-44B2-B869-9A09686A55A8}"/>
              </a:ext>
            </a:extLst>
          </p:cNvPr>
          <p:cNvPicPr>
            <a:picLocks noGrp="1" noChangeAspect="1"/>
          </p:cNvPicPr>
          <p:nvPr>
            <p:ph sz="half" idx="1"/>
          </p:nvPr>
        </p:nvPicPr>
        <p:blipFill>
          <a:blip r:embed="rId2"/>
          <a:stretch>
            <a:fillRect/>
          </a:stretch>
        </p:blipFill>
        <p:spPr>
          <a:xfrm>
            <a:off x="436005" y="1986069"/>
            <a:ext cx="11257415" cy="4499509"/>
          </a:xfrm>
        </p:spPr>
      </p:pic>
    </p:spTree>
    <p:extLst>
      <p:ext uri="{BB962C8B-B14F-4D97-AF65-F5344CB8AC3E}">
        <p14:creationId xmlns:p14="http://schemas.microsoft.com/office/powerpoint/2010/main" val="133443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42D1AD-AFF3-3EFE-010B-0F39266060EF}"/>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4" name="Title 3">
            <a:extLst>
              <a:ext uri="{FF2B5EF4-FFF2-40B4-BE49-F238E27FC236}">
                <a16:creationId xmlns:a16="http://schemas.microsoft.com/office/drawing/2014/main" id="{E55DEB88-10C2-5DFF-8F30-C681F56581F5}"/>
              </a:ext>
            </a:extLst>
          </p:cNvPr>
          <p:cNvSpPr>
            <a:spLocks noGrp="1"/>
          </p:cNvSpPr>
          <p:nvPr>
            <p:ph type="title"/>
          </p:nvPr>
        </p:nvSpPr>
        <p:spPr/>
        <p:txBody>
          <a:bodyPr/>
          <a:lstStyle/>
          <a:p>
            <a:r>
              <a:rPr lang="en-GB" dirty="0"/>
              <a:t>Roles in a Typical Data Science Project</a:t>
            </a:r>
            <a:endParaRPr lang="en-IN" dirty="0"/>
          </a:p>
        </p:txBody>
      </p:sp>
      <p:sp>
        <p:nvSpPr>
          <p:cNvPr id="5" name="Content Placeholder 4">
            <a:extLst>
              <a:ext uri="{FF2B5EF4-FFF2-40B4-BE49-F238E27FC236}">
                <a16:creationId xmlns:a16="http://schemas.microsoft.com/office/drawing/2014/main" id="{2BBA0DDA-C8F8-AD16-C1FE-E75A4CF56471}"/>
              </a:ext>
            </a:extLst>
          </p:cNvPr>
          <p:cNvSpPr>
            <a:spLocks noGrp="1"/>
          </p:cNvSpPr>
          <p:nvPr>
            <p:ph sz="half" idx="1"/>
          </p:nvPr>
        </p:nvSpPr>
        <p:spPr>
          <a:xfrm>
            <a:off x="581193" y="2228002"/>
            <a:ext cx="5422390" cy="4505857"/>
          </a:xfrm>
        </p:spPr>
        <p:txBody>
          <a:bodyPr>
            <a:normAutofit fontScale="70000" lnSpcReduction="20000"/>
          </a:bodyPr>
          <a:lstStyle/>
          <a:p>
            <a:r>
              <a:rPr lang="en-GB" b="1" dirty="0">
                <a:solidFill>
                  <a:srgbClr val="FF0000"/>
                </a:solidFill>
              </a:rPr>
              <a:t>Domain Expert: </a:t>
            </a:r>
            <a:r>
              <a:rPr lang="en-GB" dirty="0"/>
              <a:t>The data science projects are applied in different domains or industries of real life like Banking, Healthcare, Petroleum industry etc. A domain expert is a person who has experience of working in the particular domain and knows in and out about the domain.   </a:t>
            </a:r>
          </a:p>
          <a:p>
            <a:pPr marL="0" indent="0">
              <a:buNone/>
            </a:pPr>
            <a:endParaRPr lang="en-GB" dirty="0"/>
          </a:p>
          <a:p>
            <a:r>
              <a:rPr lang="en-GB" b="1" dirty="0">
                <a:solidFill>
                  <a:srgbClr val="FF0000"/>
                </a:solidFill>
              </a:rPr>
              <a:t>Business analyst: </a:t>
            </a:r>
            <a:r>
              <a:rPr lang="en-GB" dirty="0"/>
              <a:t>A business analyst is required to understand the business needs in the domain identified. The person can guide in devising the right solution and timeline for the same.  </a:t>
            </a:r>
          </a:p>
          <a:p>
            <a:endParaRPr lang="en-GB" dirty="0"/>
          </a:p>
          <a:p>
            <a:r>
              <a:rPr lang="en-GB" b="1" dirty="0">
                <a:solidFill>
                  <a:srgbClr val="FF0000"/>
                </a:solidFill>
              </a:rPr>
              <a:t>Data Scientist: </a:t>
            </a:r>
            <a:r>
              <a:rPr lang="en-GB" dirty="0"/>
              <a:t>A data scientist is the expert in data science projects and has experience of working with data and can workout the solution as what data is needed to produce the required solution.  </a:t>
            </a:r>
          </a:p>
          <a:p>
            <a:endParaRPr lang="en-GB" dirty="0"/>
          </a:p>
          <a:p>
            <a:r>
              <a:rPr lang="en-GB" b="1" dirty="0">
                <a:solidFill>
                  <a:srgbClr val="FF0000"/>
                </a:solidFill>
              </a:rPr>
              <a:t>Machine Learning Engineer: </a:t>
            </a:r>
            <a:r>
              <a:rPr lang="en-GB" dirty="0"/>
              <a:t>A machine learning engineer can advise on which model to be applied to get the desired output and devise a solution to produce the correct and required output.</a:t>
            </a:r>
          </a:p>
          <a:p>
            <a:endParaRPr lang="en-GB" dirty="0"/>
          </a:p>
          <a:p>
            <a:r>
              <a:rPr lang="en-GB" b="1" dirty="0">
                <a:solidFill>
                  <a:srgbClr val="FF0000"/>
                </a:solidFill>
              </a:rPr>
              <a:t>Data Engineer and Architect: </a:t>
            </a:r>
            <a:r>
              <a:rPr lang="en-GB" dirty="0"/>
              <a:t>Data Architect and Data engineer are the experts in modelling of data. Visualization of data for better understanding as well as storage and efficient retrieval of data are looked after by them. </a:t>
            </a:r>
            <a:endParaRPr lang="en-IN" dirty="0"/>
          </a:p>
        </p:txBody>
      </p:sp>
      <p:pic>
        <p:nvPicPr>
          <p:cNvPr id="8" name="Content Placeholder 7">
            <a:extLst>
              <a:ext uri="{FF2B5EF4-FFF2-40B4-BE49-F238E27FC236}">
                <a16:creationId xmlns:a16="http://schemas.microsoft.com/office/drawing/2014/main" id="{476EE381-C6AA-0756-6735-1FDC05C76A1D}"/>
              </a:ext>
            </a:extLst>
          </p:cNvPr>
          <p:cNvPicPr>
            <a:picLocks noGrp="1" noChangeAspect="1"/>
          </p:cNvPicPr>
          <p:nvPr>
            <p:ph sz="half" idx="2"/>
          </p:nvPr>
        </p:nvPicPr>
        <p:blipFill>
          <a:blip r:embed="rId2"/>
          <a:stretch>
            <a:fillRect/>
          </a:stretch>
        </p:blipFill>
        <p:spPr>
          <a:xfrm>
            <a:off x="6267306" y="2227263"/>
            <a:ext cx="5264438" cy="4312816"/>
          </a:xfrm>
        </p:spPr>
      </p:pic>
    </p:spTree>
    <p:extLst>
      <p:ext uri="{BB962C8B-B14F-4D97-AF65-F5344CB8AC3E}">
        <p14:creationId xmlns:p14="http://schemas.microsoft.com/office/powerpoint/2010/main" val="491945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515C71-80D9-191A-0351-3B0A6F712FC6}"/>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4" name="Title 3">
            <a:extLst>
              <a:ext uri="{FF2B5EF4-FFF2-40B4-BE49-F238E27FC236}">
                <a16:creationId xmlns:a16="http://schemas.microsoft.com/office/drawing/2014/main" id="{E38FDB62-E390-9156-6846-01FCA27B43F2}"/>
              </a:ext>
            </a:extLst>
          </p:cNvPr>
          <p:cNvSpPr>
            <a:spLocks noGrp="1"/>
          </p:cNvSpPr>
          <p:nvPr>
            <p:ph type="title"/>
          </p:nvPr>
        </p:nvSpPr>
        <p:spPr/>
        <p:txBody>
          <a:bodyPr/>
          <a:lstStyle/>
          <a:p>
            <a:r>
              <a:rPr lang="en-GB" dirty="0"/>
              <a:t>Machine Learning</a:t>
            </a:r>
            <a:endParaRPr lang="en-IN" dirty="0"/>
          </a:p>
        </p:txBody>
      </p:sp>
      <p:sp>
        <p:nvSpPr>
          <p:cNvPr id="5" name="Content Placeholder 4">
            <a:extLst>
              <a:ext uri="{FF2B5EF4-FFF2-40B4-BE49-F238E27FC236}">
                <a16:creationId xmlns:a16="http://schemas.microsoft.com/office/drawing/2014/main" id="{77BD4BF7-4A58-D5D8-D0F4-F4768BD96D20}"/>
              </a:ext>
            </a:extLst>
          </p:cNvPr>
          <p:cNvSpPr>
            <a:spLocks noGrp="1"/>
          </p:cNvSpPr>
          <p:nvPr>
            <p:ph sz="half" idx="1"/>
          </p:nvPr>
        </p:nvSpPr>
        <p:spPr>
          <a:xfrm>
            <a:off x="581194" y="2228003"/>
            <a:ext cx="4887040" cy="3633047"/>
          </a:xfrm>
        </p:spPr>
        <p:txBody>
          <a:bodyPr/>
          <a:lstStyle/>
          <a:p>
            <a:r>
              <a:rPr lang="en-GB" b="0" i="0" dirty="0">
                <a:solidFill>
                  <a:srgbClr val="1F1F1F"/>
                </a:solidFill>
                <a:effectLst/>
                <a:highlight>
                  <a:srgbClr val="00FF00"/>
                </a:highlight>
                <a:latin typeface="Source Sans Pro" panose="020B0604020202020204" pitchFamily="34" charset="0"/>
              </a:rPr>
              <a:t>Data science is a field that studies data and how to extract meaning from it</a:t>
            </a:r>
            <a:endParaRPr lang="en-GB" b="0" i="0" dirty="0">
              <a:solidFill>
                <a:srgbClr val="1F1F1F"/>
              </a:solidFill>
              <a:effectLst/>
              <a:latin typeface="Source Sans Pro" panose="020B0604020202020204" pitchFamily="34" charset="0"/>
            </a:endParaRPr>
          </a:p>
          <a:p>
            <a:r>
              <a:rPr lang="en-GB" b="0" i="0" dirty="0">
                <a:solidFill>
                  <a:srgbClr val="1F1F1F"/>
                </a:solidFill>
                <a:effectLst/>
                <a:latin typeface="Source Sans Pro" panose="020B0604020202020204" pitchFamily="34" charset="0"/>
              </a:rPr>
              <a:t>whereas </a:t>
            </a:r>
            <a:r>
              <a:rPr lang="en-GB" b="0" i="0" dirty="0">
                <a:solidFill>
                  <a:srgbClr val="1F1F1F"/>
                </a:solidFill>
                <a:effectLst/>
                <a:highlight>
                  <a:srgbClr val="00FFFF"/>
                </a:highlight>
                <a:latin typeface="Source Sans Pro" panose="020B0604020202020204" pitchFamily="34" charset="0"/>
              </a:rPr>
              <a:t>machine learning is a field devoted to understanding and building methods that utilize data to improve performance or inform predictions. </a:t>
            </a:r>
          </a:p>
          <a:p>
            <a:r>
              <a:rPr lang="en-GB" b="0" i="0" dirty="0">
                <a:solidFill>
                  <a:srgbClr val="1F1F1F"/>
                </a:solidFill>
                <a:effectLst/>
                <a:latin typeface="Source Sans Pro" panose="020B0604020202020204" pitchFamily="34" charset="0"/>
              </a:rPr>
              <a:t>Machine learning is a branch of artificial intelligence.</a:t>
            </a:r>
            <a:endParaRPr lang="en-IN" dirty="0"/>
          </a:p>
        </p:txBody>
      </p:sp>
      <p:pic>
        <p:nvPicPr>
          <p:cNvPr id="8" name="Content Placeholder 7">
            <a:extLst>
              <a:ext uri="{FF2B5EF4-FFF2-40B4-BE49-F238E27FC236}">
                <a16:creationId xmlns:a16="http://schemas.microsoft.com/office/drawing/2014/main" id="{D428FFEB-2706-E5D5-DFA8-3FD73B49857D}"/>
              </a:ext>
            </a:extLst>
          </p:cNvPr>
          <p:cNvPicPr>
            <a:picLocks noGrp="1" noChangeAspect="1"/>
          </p:cNvPicPr>
          <p:nvPr>
            <p:ph sz="half" idx="2"/>
          </p:nvPr>
        </p:nvPicPr>
        <p:blipFill>
          <a:blip r:embed="rId2"/>
          <a:stretch>
            <a:fillRect/>
          </a:stretch>
        </p:blipFill>
        <p:spPr>
          <a:xfrm>
            <a:off x="5534845" y="2294178"/>
            <a:ext cx="6128297" cy="3848304"/>
          </a:xfrm>
        </p:spPr>
      </p:pic>
    </p:spTree>
    <p:extLst>
      <p:ext uri="{BB962C8B-B14F-4D97-AF65-F5344CB8AC3E}">
        <p14:creationId xmlns:p14="http://schemas.microsoft.com/office/powerpoint/2010/main" val="297498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515C71-80D9-191A-0351-3B0A6F712FC6}"/>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4" name="Title 3">
            <a:extLst>
              <a:ext uri="{FF2B5EF4-FFF2-40B4-BE49-F238E27FC236}">
                <a16:creationId xmlns:a16="http://schemas.microsoft.com/office/drawing/2014/main" id="{E38FDB62-E390-9156-6846-01FCA27B43F2}"/>
              </a:ext>
            </a:extLst>
          </p:cNvPr>
          <p:cNvSpPr>
            <a:spLocks noGrp="1"/>
          </p:cNvSpPr>
          <p:nvPr>
            <p:ph type="title"/>
          </p:nvPr>
        </p:nvSpPr>
        <p:spPr/>
        <p:txBody>
          <a:bodyPr/>
          <a:lstStyle/>
          <a:p>
            <a:r>
              <a:rPr lang="en-GB" dirty="0"/>
              <a:t>Machine Learning</a:t>
            </a:r>
            <a:endParaRPr lang="en-IN" dirty="0"/>
          </a:p>
        </p:txBody>
      </p:sp>
      <p:pic>
        <p:nvPicPr>
          <p:cNvPr id="12" name="Content Placeholder 11">
            <a:extLst>
              <a:ext uri="{FF2B5EF4-FFF2-40B4-BE49-F238E27FC236}">
                <a16:creationId xmlns:a16="http://schemas.microsoft.com/office/drawing/2014/main" id="{45393420-7BAA-4FF3-857E-72861874E05D}"/>
              </a:ext>
            </a:extLst>
          </p:cNvPr>
          <p:cNvPicPr>
            <a:picLocks noGrp="1" noChangeAspect="1"/>
          </p:cNvPicPr>
          <p:nvPr>
            <p:ph sz="half" idx="1"/>
          </p:nvPr>
        </p:nvPicPr>
        <p:blipFill>
          <a:blip r:embed="rId2"/>
          <a:stretch>
            <a:fillRect/>
          </a:stretch>
        </p:blipFill>
        <p:spPr>
          <a:xfrm>
            <a:off x="581193" y="1895412"/>
            <a:ext cx="11142505" cy="4893627"/>
          </a:xfrm>
        </p:spPr>
      </p:pic>
    </p:spTree>
    <p:extLst>
      <p:ext uri="{BB962C8B-B14F-4D97-AF65-F5344CB8AC3E}">
        <p14:creationId xmlns:p14="http://schemas.microsoft.com/office/powerpoint/2010/main" val="4101145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60D39F-5BD4-247D-CA43-7985F932DC2B}"/>
              </a:ext>
            </a:extLst>
          </p:cNvPr>
          <p:cNvSpPr>
            <a:spLocks noGrp="1"/>
          </p:cNvSpPr>
          <p:nvPr>
            <p:ph type="sldNum" sz="quarter" idx="12"/>
          </p:nvPr>
        </p:nvSpPr>
        <p:spPr/>
        <p:txBody>
          <a:bodyPr/>
          <a:lstStyle/>
          <a:p>
            <a:fld id="{3A98EE3D-8CD1-4C3F-BD1C-C98C9596463C}" type="slidenum">
              <a:rPr lang="en-US" smtClean="0"/>
              <a:t>18</a:t>
            </a:fld>
            <a:endParaRPr lang="en-US" dirty="0"/>
          </a:p>
        </p:txBody>
      </p:sp>
      <p:sp>
        <p:nvSpPr>
          <p:cNvPr id="4" name="Title 3">
            <a:extLst>
              <a:ext uri="{FF2B5EF4-FFF2-40B4-BE49-F238E27FC236}">
                <a16:creationId xmlns:a16="http://schemas.microsoft.com/office/drawing/2014/main" id="{6D34B74C-A1A9-B717-75B4-BA66CD3E7479}"/>
              </a:ext>
            </a:extLst>
          </p:cNvPr>
          <p:cNvSpPr>
            <a:spLocks noGrp="1"/>
          </p:cNvSpPr>
          <p:nvPr>
            <p:ph type="title"/>
          </p:nvPr>
        </p:nvSpPr>
        <p:spPr/>
        <p:txBody>
          <a:bodyPr/>
          <a:lstStyle/>
          <a:p>
            <a:r>
              <a:rPr lang="en-GB" dirty="0"/>
              <a:t>Types of Learning</a:t>
            </a:r>
            <a:endParaRPr lang="en-IN" dirty="0"/>
          </a:p>
        </p:txBody>
      </p:sp>
      <p:sp>
        <p:nvSpPr>
          <p:cNvPr id="10" name="TextBox 9">
            <a:extLst>
              <a:ext uri="{FF2B5EF4-FFF2-40B4-BE49-F238E27FC236}">
                <a16:creationId xmlns:a16="http://schemas.microsoft.com/office/drawing/2014/main" id="{27E645BF-00DC-723D-0F37-A8DBF21B3221}"/>
              </a:ext>
            </a:extLst>
          </p:cNvPr>
          <p:cNvSpPr txBox="1"/>
          <p:nvPr/>
        </p:nvSpPr>
        <p:spPr>
          <a:xfrm>
            <a:off x="422850" y="2311913"/>
            <a:ext cx="11029616" cy="4062651"/>
          </a:xfrm>
          <a:prstGeom prst="rect">
            <a:avLst/>
          </a:prstGeom>
          <a:noFill/>
        </p:spPr>
        <p:txBody>
          <a:bodyPr wrap="square">
            <a:spAutoFit/>
          </a:bodyPr>
          <a:lstStyle/>
          <a:p>
            <a:pPr algn="just"/>
            <a:r>
              <a:rPr lang="en-GB" dirty="0"/>
              <a:t>1. </a:t>
            </a:r>
            <a:r>
              <a:rPr lang="en-GB" sz="1600" dirty="0">
                <a:solidFill>
                  <a:schemeClr val="tx1">
                    <a:lumMod val="75000"/>
                    <a:lumOff val="25000"/>
                  </a:schemeClr>
                </a:solidFill>
                <a:highlight>
                  <a:srgbClr val="FFFF00"/>
                </a:highlight>
              </a:rPr>
              <a:t>Supervised Learning:</a:t>
            </a:r>
          </a:p>
          <a:p>
            <a:pPr algn="just"/>
            <a:r>
              <a:rPr lang="en-GB" sz="1600" b="1" dirty="0">
                <a:solidFill>
                  <a:schemeClr val="tx1">
                    <a:lumMod val="75000"/>
                    <a:lumOff val="25000"/>
                  </a:schemeClr>
                </a:solidFill>
              </a:rPr>
              <a:t>How it works: </a:t>
            </a:r>
            <a:r>
              <a:rPr lang="en-GB" sz="1600" dirty="0">
                <a:solidFill>
                  <a:schemeClr val="tx1">
                    <a:lumMod val="75000"/>
                    <a:lumOff val="25000"/>
                  </a:schemeClr>
                </a:solidFill>
              </a:rPr>
              <a:t>This algorithm </a:t>
            </a:r>
            <a:r>
              <a:rPr lang="en-GB" sz="1600" dirty="0">
                <a:solidFill>
                  <a:srgbClr val="FF0000"/>
                </a:solidFill>
              </a:rPr>
              <a:t>consists of a target/outcome variable</a:t>
            </a:r>
            <a:r>
              <a:rPr lang="en-GB" sz="1600" dirty="0">
                <a:solidFill>
                  <a:schemeClr val="tx1">
                    <a:lumMod val="75000"/>
                    <a:lumOff val="25000"/>
                  </a:schemeClr>
                </a:solidFill>
              </a:rPr>
              <a:t> (or dependent variable) which is to be predicted from a given set of predictors (independent variables). Using this set of variables, we generate a function that map inputs to desired outputs. The training process continues until the model achieves a desired level of accuracy on the training data. Examples of Supervised Learning: Regression, Decision Tree, Random Forest, KNN, Logistic Regression etc.</a:t>
            </a:r>
          </a:p>
          <a:p>
            <a:pPr algn="just"/>
            <a:endParaRPr lang="en-GB" sz="1600" dirty="0">
              <a:solidFill>
                <a:schemeClr val="tx1">
                  <a:lumMod val="75000"/>
                  <a:lumOff val="25000"/>
                </a:schemeClr>
              </a:solidFill>
            </a:endParaRPr>
          </a:p>
          <a:p>
            <a:pPr algn="just"/>
            <a:r>
              <a:rPr lang="en-GB" sz="1600" dirty="0">
                <a:solidFill>
                  <a:schemeClr val="tx1">
                    <a:lumMod val="75000"/>
                    <a:lumOff val="25000"/>
                  </a:schemeClr>
                </a:solidFill>
              </a:rPr>
              <a:t>2. </a:t>
            </a:r>
            <a:r>
              <a:rPr lang="en-GB" sz="1600" dirty="0">
                <a:solidFill>
                  <a:schemeClr val="tx1">
                    <a:lumMod val="75000"/>
                    <a:lumOff val="25000"/>
                  </a:schemeClr>
                </a:solidFill>
                <a:highlight>
                  <a:srgbClr val="FFFF00"/>
                </a:highlight>
              </a:rPr>
              <a:t>Unsupervised Learning:</a:t>
            </a:r>
          </a:p>
          <a:p>
            <a:pPr algn="just"/>
            <a:r>
              <a:rPr lang="en-GB" sz="1600" b="1" dirty="0">
                <a:solidFill>
                  <a:schemeClr val="tx1">
                    <a:lumMod val="75000"/>
                    <a:lumOff val="25000"/>
                  </a:schemeClr>
                </a:solidFill>
              </a:rPr>
              <a:t>How it works: </a:t>
            </a:r>
            <a:r>
              <a:rPr lang="en-GB" sz="1600" dirty="0">
                <a:solidFill>
                  <a:schemeClr val="tx1">
                    <a:lumMod val="75000"/>
                    <a:lumOff val="25000"/>
                  </a:schemeClr>
                </a:solidFill>
              </a:rPr>
              <a:t>In this algorithm, </a:t>
            </a:r>
            <a:r>
              <a:rPr lang="en-GB" sz="1600" dirty="0">
                <a:solidFill>
                  <a:srgbClr val="FF0000"/>
                </a:solidFill>
              </a:rPr>
              <a:t>we do not have any target or outcome variable to predict / estimate</a:t>
            </a:r>
            <a:r>
              <a:rPr lang="en-GB" sz="1600" dirty="0">
                <a:solidFill>
                  <a:schemeClr val="tx1">
                    <a:lumMod val="75000"/>
                    <a:lumOff val="25000"/>
                  </a:schemeClr>
                </a:solidFill>
              </a:rPr>
              <a:t>. It is used for clustering populations in different groups, which is widely used for segmenting customers into different groups for specific interventions. Examples of Unsupervised Learning: </a:t>
            </a:r>
            <a:r>
              <a:rPr lang="en-GB" sz="1600" dirty="0" err="1">
                <a:solidFill>
                  <a:schemeClr val="tx1">
                    <a:lumMod val="75000"/>
                    <a:lumOff val="25000"/>
                  </a:schemeClr>
                </a:solidFill>
              </a:rPr>
              <a:t>Apriori</a:t>
            </a:r>
            <a:r>
              <a:rPr lang="en-GB" sz="1600" dirty="0">
                <a:solidFill>
                  <a:schemeClr val="tx1">
                    <a:lumMod val="75000"/>
                    <a:lumOff val="25000"/>
                  </a:schemeClr>
                </a:solidFill>
              </a:rPr>
              <a:t> algorithm, K-means.</a:t>
            </a:r>
          </a:p>
          <a:p>
            <a:pPr algn="just"/>
            <a:endParaRPr lang="en-GB" sz="1600" dirty="0">
              <a:solidFill>
                <a:schemeClr val="tx1">
                  <a:lumMod val="75000"/>
                  <a:lumOff val="25000"/>
                </a:schemeClr>
              </a:solidFill>
            </a:endParaRPr>
          </a:p>
          <a:p>
            <a:pPr algn="just"/>
            <a:r>
              <a:rPr lang="en-GB" sz="1600" dirty="0">
                <a:solidFill>
                  <a:schemeClr val="tx1">
                    <a:lumMod val="75000"/>
                    <a:lumOff val="25000"/>
                  </a:schemeClr>
                </a:solidFill>
              </a:rPr>
              <a:t>3. </a:t>
            </a:r>
            <a:r>
              <a:rPr lang="en-GB" sz="1600" dirty="0">
                <a:solidFill>
                  <a:schemeClr val="tx1">
                    <a:lumMod val="75000"/>
                    <a:lumOff val="25000"/>
                  </a:schemeClr>
                </a:solidFill>
                <a:highlight>
                  <a:srgbClr val="FFFF00"/>
                </a:highlight>
              </a:rPr>
              <a:t>Reinforcement Learning:</a:t>
            </a:r>
          </a:p>
          <a:p>
            <a:pPr algn="just"/>
            <a:r>
              <a:rPr lang="en-GB" sz="1600" b="1" dirty="0">
                <a:solidFill>
                  <a:schemeClr val="tx1">
                    <a:lumMod val="75000"/>
                    <a:lumOff val="25000"/>
                  </a:schemeClr>
                </a:solidFill>
              </a:rPr>
              <a:t>How it works: </a:t>
            </a:r>
            <a:r>
              <a:rPr lang="en-GB" sz="1600" dirty="0">
                <a:solidFill>
                  <a:schemeClr val="tx1">
                    <a:lumMod val="75000"/>
                    <a:lumOff val="25000"/>
                  </a:schemeClr>
                </a:solidFill>
              </a:rPr>
              <a:t>Using this algorithm, the machine is </a:t>
            </a:r>
            <a:r>
              <a:rPr lang="en-GB" sz="1600" dirty="0">
                <a:solidFill>
                  <a:srgbClr val="FF0000"/>
                </a:solidFill>
              </a:rPr>
              <a:t>trained to make specific decisions. </a:t>
            </a:r>
            <a:r>
              <a:rPr lang="en-GB" sz="1600" dirty="0">
                <a:solidFill>
                  <a:schemeClr val="tx1">
                    <a:lumMod val="75000"/>
                    <a:lumOff val="25000"/>
                  </a:schemeClr>
                </a:solidFill>
              </a:rPr>
              <a:t>It works this way: the machine is exposed to an environment where it trains itself continually using trial and error. This machine learns from past experience and tries to capture the best possible knowledge to make accurate business decisions. </a:t>
            </a:r>
          </a:p>
          <a:p>
            <a:pPr algn="just"/>
            <a:r>
              <a:rPr lang="en-GB" sz="1600" dirty="0">
                <a:solidFill>
                  <a:schemeClr val="tx1">
                    <a:lumMod val="75000"/>
                    <a:lumOff val="25000"/>
                  </a:schemeClr>
                </a:solidFill>
              </a:rPr>
              <a:t>Example of Reinforcement Learning: Markov Decision Process</a:t>
            </a:r>
            <a:endParaRPr lang="en-IN" sz="1600" dirty="0">
              <a:solidFill>
                <a:schemeClr val="tx1">
                  <a:lumMod val="75000"/>
                  <a:lumOff val="25000"/>
                </a:schemeClr>
              </a:solidFill>
            </a:endParaRPr>
          </a:p>
        </p:txBody>
      </p:sp>
    </p:spTree>
    <p:extLst>
      <p:ext uri="{BB962C8B-B14F-4D97-AF65-F5344CB8AC3E}">
        <p14:creationId xmlns:p14="http://schemas.microsoft.com/office/powerpoint/2010/main" val="1548590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597777-04C1-8731-8AA8-7B3C1D4F262B}"/>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4" name="Title 3">
            <a:extLst>
              <a:ext uri="{FF2B5EF4-FFF2-40B4-BE49-F238E27FC236}">
                <a16:creationId xmlns:a16="http://schemas.microsoft.com/office/drawing/2014/main" id="{48D43BAF-847C-CB84-A655-68F5B3E54C5B}"/>
              </a:ext>
            </a:extLst>
          </p:cNvPr>
          <p:cNvSpPr>
            <a:spLocks noGrp="1"/>
          </p:cNvSpPr>
          <p:nvPr>
            <p:ph type="title"/>
          </p:nvPr>
        </p:nvSpPr>
        <p:spPr/>
        <p:txBody>
          <a:bodyPr/>
          <a:lstStyle/>
          <a:p>
            <a:r>
              <a:rPr lang="en-GB" dirty="0"/>
              <a:t>Major Algorithms</a:t>
            </a:r>
            <a:endParaRPr lang="en-IN" dirty="0"/>
          </a:p>
        </p:txBody>
      </p:sp>
      <p:pic>
        <p:nvPicPr>
          <p:cNvPr id="8" name="Content Placeholder 7">
            <a:extLst>
              <a:ext uri="{FF2B5EF4-FFF2-40B4-BE49-F238E27FC236}">
                <a16:creationId xmlns:a16="http://schemas.microsoft.com/office/drawing/2014/main" id="{7E02959B-6798-818E-6E22-FFB3CC0FD24B}"/>
              </a:ext>
            </a:extLst>
          </p:cNvPr>
          <p:cNvPicPr>
            <a:picLocks noGrp="1" noChangeAspect="1"/>
          </p:cNvPicPr>
          <p:nvPr>
            <p:ph sz="half" idx="1"/>
          </p:nvPr>
        </p:nvPicPr>
        <p:blipFill>
          <a:blip r:embed="rId2"/>
          <a:stretch>
            <a:fillRect/>
          </a:stretch>
        </p:blipFill>
        <p:spPr>
          <a:xfrm>
            <a:off x="355101" y="2227263"/>
            <a:ext cx="7044877" cy="4446040"/>
          </a:xfrm>
        </p:spPr>
      </p:pic>
      <p:sp>
        <p:nvSpPr>
          <p:cNvPr id="9" name="TextBox 8">
            <a:extLst>
              <a:ext uri="{FF2B5EF4-FFF2-40B4-BE49-F238E27FC236}">
                <a16:creationId xmlns:a16="http://schemas.microsoft.com/office/drawing/2014/main" id="{57655EC1-8CA7-D554-4DF9-1EA9875CF049}"/>
              </a:ext>
            </a:extLst>
          </p:cNvPr>
          <p:cNvSpPr txBox="1"/>
          <p:nvPr/>
        </p:nvSpPr>
        <p:spPr>
          <a:xfrm>
            <a:off x="7819503" y="3429000"/>
            <a:ext cx="4431036" cy="2308324"/>
          </a:xfrm>
          <a:prstGeom prst="rect">
            <a:avLst/>
          </a:prstGeom>
          <a:noFill/>
        </p:spPr>
        <p:txBody>
          <a:bodyPr wrap="square" rtlCol="0">
            <a:spAutoFit/>
          </a:bodyPr>
          <a:lstStyle/>
          <a:p>
            <a:r>
              <a:rPr lang="en-GB" dirty="0"/>
              <a:t>Along with that below are also important areas of Data Science..!</a:t>
            </a:r>
          </a:p>
          <a:p>
            <a:endParaRPr lang="en-GB" dirty="0"/>
          </a:p>
          <a:p>
            <a:pPr marL="342900" indent="-342900">
              <a:buAutoNum type="arabicParenR"/>
            </a:pPr>
            <a:r>
              <a:rPr lang="en-GB" dirty="0"/>
              <a:t>Time series Analysis/Forecasting</a:t>
            </a:r>
          </a:p>
          <a:p>
            <a:pPr marL="342900" indent="-342900">
              <a:buAutoNum type="arabicParenR"/>
            </a:pPr>
            <a:r>
              <a:rPr lang="en-GB" dirty="0">
                <a:highlight>
                  <a:srgbClr val="FFFF00"/>
                </a:highlight>
              </a:rPr>
              <a:t>Natural Language Processing (NLP)</a:t>
            </a:r>
          </a:p>
          <a:p>
            <a:pPr marL="342900" indent="-342900">
              <a:buAutoNum type="arabicParenR"/>
            </a:pPr>
            <a:r>
              <a:rPr lang="en-GB" dirty="0"/>
              <a:t>AI Algorithms</a:t>
            </a:r>
          </a:p>
          <a:p>
            <a:pPr marL="342900" indent="-342900">
              <a:buAutoNum type="arabicParenR"/>
            </a:pPr>
            <a:r>
              <a:rPr lang="en-GB" dirty="0"/>
              <a:t>Deep Learning</a:t>
            </a:r>
          </a:p>
          <a:p>
            <a:pPr marL="342900" indent="-342900">
              <a:buAutoNum type="arabicParenR"/>
            </a:pPr>
            <a:r>
              <a:rPr lang="en-GB" dirty="0"/>
              <a:t>Computer Vision</a:t>
            </a:r>
            <a:endParaRPr lang="en-IN" dirty="0"/>
          </a:p>
        </p:txBody>
      </p:sp>
    </p:spTree>
    <p:extLst>
      <p:ext uri="{BB962C8B-B14F-4D97-AF65-F5344CB8AC3E}">
        <p14:creationId xmlns:p14="http://schemas.microsoft.com/office/powerpoint/2010/main" val="2250603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1">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a:xfrm>
            <a:off x="581192" y="5264486"/>
            <a:ext cx="11029616" cy="958513"/>
          </a:xfrm>
        </p:spPr>
        <p:txBody>
          <a:bodyPr anchor="ctr">
            <a:normAutofit/>
          </a:bodyPr>
          <a:lstStyle/>
          <a:p>
            <a:r>
              <a:rPr lang="en-US" dirty="0">
                <a:solidFill>
                  <a:srgbClr val="FFFEFF"/>
                </a:solidFill>
              </a:rPr>
              <a:t>Agenda for the session</a:t>
            </a:r>
          </a:p>
        </p:txBody>
      </p:sp>
      <p:sp>
        <p:nvSpPr>
          <p:cNvPr id="21" name="Rectangle 13">
            <a:extLst>
              <a:ext uri="{FF2B5EF4-FFF2-40B4-BE49-F238E27FC236}">
                <a16:creationId xmlns:a16="http://schemas.microsoft.com/office/drawing/2014/main" id="{DDED8BF8-49A0-47C5-84AB-93BBEEBCC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5">
            <a:extLst>
              <a:ext uri="{FF2B5EF4-FFF2-40B4-BE49-F238E27FC236}">
                <a16:creationId xmlns:a16="http://schemas.microsoft.com/office/drawing/2014/main" id="{E3609DE7-3DD1-4216-8540-70829BC88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7EA47CF-8CF4-49F8-B441-9678508C0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2A4091D8-88CA-44CE-B83F-8F383F1AFB07}"/>
              </a:ext>
            </a:extLst>
          </p:cNvPr>
          <p:cNvSpPr>
            <a:spLocks noGrp="1"/>
          </p:cNvSpPr>
          <p:nvPr>
            <p:ph type="sldNum" sz="quarter" idx="12"/>
          </p:nvPr>
        </p:nvSpPr>
        <p:spPr>
          <a:xfrm>
            <a:off x="10795364" y="6423914"/>
            <a:ext cx="1052510" cy="365125"/>
          </a:xfrm>
        </p:spPr>
        <p:txBody>
          <a:bodyPr>
            <a:normAutofit/>
          </a:bodyPr>
          <a:lstStyle/>
          <a:p>
            <a:pPr>
              <a:spcAft>
                <a:spcPts val="600"/>
              </a:spcAft>
            </a:pPr>
            <a:fld id="{3A98EE3D-8CD1-4C3F-BD1C-C98C9596463C}" type="slidenum">
              <a:rPr lang="en-US" smtClean="0"/>
              <a:pPr>
                <a:spcAft>
                  <a:spcPts val="600"/>
                </a:spcAft>
              </a:pPr>
              <a:t>2</a:t>
            </a:fld>
            <a:endParaRPr lang="en-US" dirty="0"/>
          </a:p>
        </p:txBody>
      </p:sp>
      <p:graphicFrame>
        <p:nvGraphicFramePr>
          <p:cNvPr id="5" name="Content Placeholder 2" descr="SmartArt object">
            <a:extLst>
              <a:ext uri="{FF2B5EF4-FFF2-40B4-BE49-F238E27FC236}">
                <a16:creationId xmlns:a16="http://schemas.microsoft.com/office/drawing/2014/main" id="{59405A29-4A0F-429B-A6BA-2D3E9946C76A}"/>
              </a:ext>
            </a:extLst>
          </p:cNvPr>
          <p:cNvGraphicFramePr>
            <a:graphicFrameLocks noGrp="1"/>
          </p:cNvGraphicFramePr>
          <p:nvPr>
            <p:ph idx="4294967295"/>
            <p:extLst>
              <p:ext uri="{D42A27DB-BD31-4B8C-83A1-F6EECF244321}">
                <p14:modId xmlns:p14="http://schemas.microsoft.com/office/powerpoint/2010/main" val="2423078220"/>
              </p:ext>
            </p:extLst>
          </p:nvPr>
        </p:nvGraphicFramePr>
        <p:xfrm>
          <a:off x="450434" y="858445"/>
          <a:ext cx="11288243"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2464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515C71-80D9-191A-0351-3B0A6F712FC6}"/>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4" name="Title 3">
            <a:extLst>
              <a:ext uri="{FF2B5EF4-FFF2-40B4-BE49-F238E27FC236}">
                <a16:creationId xmlns:a16="http://schemas.microsoft.com/office/drawing/2014/main" id="{E38FDB62-E390-9156-6846-01FCA27B43F2}"/>
              </a:ext>
            </a:extLst>
          </p:cNvPr>
          <p:cNvSpPr>
            <a:spLocks noGrp="1"/>
          </p:cNvSpPr>
          <p:nvPr>
            <p:ph type="title"/>
          </p:nvPr>
        </p:nvSpPr>
        <p:spPr/>
        <p:txBody>
          <a:bodyPr/>
          <a:lstStyle/>
          <a:p>
            <a:r>
              <a:rPr lang="en-GB" dirty="0"/>
              <a:t>Data Visualization</a:t>
            </a:r>
            <a:endParaRPr lang="en-IN" dirty="0"/>
          </a:p>
        </p:txBody>
      </p:sp>
      <p:sp>
        <p:nvSpPr>
          <p:cNvPr id="5" name="Content Placeholder 4">
            <a:extLst>
              <a:ext uri="{FF2B5EF4-FFF2-40B4-BE49-F238E27FC236}">
                <a16:creationId xmlns:a16="http://schemas.microsoft.com/office/drawing/2014/main" id="{77BD4BF7-4A58-D5D8-D0F4-F4768BD96D20}"/>
              </a:ext>
            </a:extLst>
          </p:cNvPr>
          <p:cNvSpPr>
            <a:spLocks noGrp="1"/>
          </p:cNvSpPr>
          <p:nvPr>
            <p:ph sz="half" idx="1"/>
          </p:nvPr>
        </p:nvSpPr>
        <p:spPr>
          <a:xfrm>
            <a:off x="581194" y="2228003"/>
            <a:ext cx="4887040" cy="3900339"/>
          </a:xfrm>
        </p:spPr>
        <p:txBody>
          <a:bodyPr>
            <a:normAutofit fontScale="92500"/>
          </a:bodyPr>
          <a:lstStyle/>
          <a:p>
            <a:r>
              <a:rPr lang="en-GB" b="0" i="0" dirty="0">
                <a:solidFill>
                  <a:srgbClr val="1F1F1F"/>
                </a:solidFill>
                <a:effectLst/>
                <a:latin typeface="Source Sans Pro" panose="020B0604020202020204" pitchFamily="34" charset="0"/>
              </a:rPr>
              <a:t>Data visualization is the graphical representation of information and data. </a:t>
            </a:r>
          </a:p>
          <a:p>
            <a:r>
              <a:rPr lang="en-GB" b="0" i="0" dirty="0">
                <a:solidFill>
                  <a:srgbClr val="1F1F1F"/>
                </a:solidFill>
                <a:effectLst/>
                <a:latin typeface="Source Sans Pro" panose="020B0604020202020204" pitchFamily="34" charset="0"/>
              </a:rPr>
              <a:t>By using visual elements like charts, graphs, and maps, data visualization tools </a:t>
            </a:r>
            <a:r>
              <a:rPr lang="en-GB" b="0" i="0" dirty="0">
                <a:solidFill>
                  <a:srgbClr val="1F1F1F"/>
                </a:solidFill>
                <a:effectLst/>
                <a:highlight>
                  <a:srgbClr val="FFFF00"/>
                </a:highlight>
                <a:latin typeface="Source Sans Pro" panose="020B0604020202020204" pitchFamily="34" charset="0"/>
              </a:rPr>
              <a:t>provide an accessible way to see and understand trends, outliers, and patterns in data.</a:t>
            </a:r>
            <a:r>
              <a:rPr lang="en-GB" b="0" i="0" dirty="0">
                <a:solidFill>
                  <a:srgbClr val="1F1F1F"/>
                </a:solidFill>
                <a:effectLst/>
                <a:latin typeface="Source Sans Pro" panose="020B0604020202020204" pitchFamily="34" charset="0"/>
              </a:rPr>
              <a:t> </a:t>
            </a:r>
          </a:p>
          <a:p>
            <a:r>
              <a:rPr lang="en-GB" b="0" i="0" dirty="0">
                <a:solidFill>
                  <a:srgbClr val="1F1F1F"/>
                </a:solidFill>
                <a:effectLst/>
                <a:latin typeface="Source Sans Pro" panose="020B0604020202020204" pitchFamily="34" charset="0"/>
              </a:rPr>
              <a:t>Additionally, it provides an excellent way for employees or business owners to present data to non-technical audiences without confusion.</a:t>
            </a:r>
          </a:p>
          <a:p>
            <a:r>
              <a:rPr lang="en-GB" b="0" i="0" dirty="0">
                <a:solidFill>
                  <a:srgbClr val="1F1F1F"/>
                </a:solidFill>
                <a:effectLst/>
                <a:latin typeface="Source Sans Pro" panose="020B0604020202020204" pitchFamily="34" charset="0"/>
              </a:rPr>
              <a:t>In the world of Big Data, data visualization tools and technologies are essential to </a:t>
            </a:r>
            <a:r>
              <a:rPr lang="en-GB" b="0" i="0" dirty="0" err="1">
                <a:solidFill>
                  <a:srgbClr val="1F1F1F"/>
                </a:solidFill>
                <a:effectLst/>
                <a:latin typeface="Source Sans Pro" panose="020B0604020202020204" pitchFamily="34" charset="0"/>
              </a:rPr>
              <a:t>analyze</a:t>
            </a:r>
            <a:r>
              <a:rPr lang="en-GB" b="0" i="0" dirty="0">
                <a:solidFill>
                  <a:srgbClr val="1F1F1F"/>
                </a:solidFill>
                <a:effectLst/>
                <a:latin typeface="Source Sans Pro" panose="020B0604020202020204" pitchFamily="34" charset="0"/>
              </a:rPr>
              <a:t> massive amounts of information and make data-driven decisions.</a:t>
            </a:r>
            <a:endParaRPr lang="en-IN" dirty="0"/>
          </a:p>
        </p:txBody>
      </p:sp>
      <p:pic>
        <p:nvPicPr>
          <p:cNvPr id="10" name="Content Placeholder 9">
            <a:extLst>
              <a:ext uri="{FF2B5EF4-FFF2-40B4-BE49-F238E27FC236}">
                <a16:creationId xmlns:a16="http://schemas.microsoft.com/office/drawing/2014/main" id="{65637304-D45F-3D66-3DD7-0C006BF2AC6C}"/>
              </a:ext>
            </a:extLst>
          </p:cNvPr>
          <p:cNvPicPr>
            <a:picLocks noGrp="1" noChangeAspect="1"/>
          </p:cNvPicPr>
          <p:nvPr>
            <p:ph sz="half" idx="2"/>
          </p:nvPr>
        </p:nvPicPr>
        <p:blipFill>
          <a:blip r:embed="rId2"/>
          <a:stretch>
            <a:fillRect/>
          </a:stretch>
        </p:blipFill>
        <p:spPr>
          <a:xfrm>
            <a:off x="5557652" y="2095995"/>
            <a:ext cx="6053323" cy="4032347"/>
          </a:xfrm>
        </p:spPr>
      </p:pic>
    </p:spTree>
    <p:extLst>
      <p:ext uri="{BB962C8B-B14F-4D97-AF65-F5344CB8AC3E}">
        <p14:creationId xmlns:p14="http://schemas.microsoft.com/office/powerpoint/2010/main" val="2453540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721C40-AD7E-5283-DEB7-3589957B6282}"/>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3" name="Footer Placeholder 2">
            <a:extLst>
              <a:ext uri="{FF2B5EF4-FFF2-40B4-BE49-F238E27FC236}">
                <a16:creationId xmlns:a16="http://schemas.microsoft.com/office/drawing/2014/main" id="{BE31CA89-9D4A-1B0A-B3E8-46A1AA9D0D51}"/>
              </a:ext>
            </a:extLst>
          </p:cNvPr>
          <p:cNvSpPr>
            <a:spLocks noGrp="1"/>
          </p:cNvSpPr>
          <p:nvPr>
            <p:ph type="ftr" sz="quarter" idx="11"/>
          </p:nvPr>
        </p:nvSpPr>
        <p:spPr>
          <a:xfrm>
            <a:off x="344127" y="6550184"/>
            <a:ext cx="8533580" cy="365125"/>
          </a:xfrm>
        </p:spPr>
        <p:txBody>
          <a:bodyPr/>
          <a:lstStyle/>
          <a:p>
            <a:pPr algn="l"/>
            <a:r>
              <a:rPr lang="en-US" dirty="0"/>
              <a:t>https://www.analyticsvidhya.com/blog/2021/08/effective-data-visualization-techniques-in-data-science-using-python/</a:t>
            </a:r>
          </a:p>
        </p:txBody>
      </p:sp>
      <p:pic>
        <p:nvPicPr>
          <p:cNvPr id="8" name="Content Placeholder 7">
            <a:extLst>
              <a:ext uri="{FF2B5EF4-FFF2-40B4-BE49-F238E27FC236}">
                <a16:creationId xmlns:a16="http://schemas.microsoft.com/office/drawing/2014/main" id="{B8D89D54-5FF2-12FD-7720-90BCE654B832}"/>
              </a:ext>
            </a:extLst>
          </p:cNvPr>
          <p:cNvPicPr>
            <a:picLocks noGrp="1" noChangeAspect="1"/>
          </p:cNvPicPr>
          <p:nvPr>
            <p:ph sz="half" idx="1"/>
          </p:nvPr>
        </p:nvPicPr>
        <p:blipFill>
          <a:blip r:embed="rId2"/>
          <a:stretch>
            <a:fillRect/>
          </a:stretch>
        </p:blipFill>
        <p:spPr>
          <a:xfrm>
            <a:off x="5581403" y="2022601"/>
            <a:ext cx="6266470" cy="4583875"/>
          </a:xfrm>
        </p:spPr>
      </p:pic>
      <p:sp>
        <p:nvSpPr>
          <p:cNvPr id="9" name="Title 3">
            <a:extLst>
              <a:ext uri="{FF2B5EF4-FFF2-40B4-BE49-F238E27FC236}">
                <a16:creationId xmlns:a16="http://schemas.microsoft.com/office/drawing/2014/main" id="{1F8C422D-24F6-AA56-63C9-5591CA7D0FEC}"/>
              </a:ext>
            </a:extLst>
          </p:cNvPr>
          <p:cNvSpPr>
            <a:spLocks noGrp="1"/>
          </p:cNvSpPr>
          <p:nvPr>
            <p:ph type="title"/>
          </p:nvPr>
        </p:nvSpPr>
        <p:spPr>
          <a:xfrm>
            <a:off x="581193" y="729658"/>
            <a:ext cx="11029616" cy="988332"/>
          </a:xfrm>
        </p:spPr>
        <p:txBody>
          <a:bodyPr/>
          <a:lstStyle/>
          <a:p>
            <a:r>
              <a:rPr lang="en-GB" dirty="0"/>
              <a:t>Data Visualization</a:t>
            </a:r>
            <a:endParaRPr lang="en-IN" dirty="0"/>
          </a:p>
        </p:txBody>
      </p:sp>
      <p:pic>
        <p:nvPicPr>
          <p:cNvPr id="11" name="Picture 10">
            <a:extLst>
              <a:ext uri="{FF2B5EF4-FFF2-40B4-BE49-F238E27FC236}">
                <a16:creationId xmlns:a16="http://schemas.microsoft.com/office/drawing/2014/main" id="{94583388-FCC0-D98A-6F1E-70287F64F676}"/>
              </a:ext>
            </a:extLst>
          </p:cNvPr>
          <p:cNvPicPr>
            <a:picLocks noChangeAspect="1"/>
          </p:cNvPicPr>
          <p:nvPr/>
        </p:nvPicPr>
        <p:blipFill>
          <a:blip r:embed="rId3"/>
          <a:stretch>
            <a:fillRect/>
          </a:stretch>
        </p:blipFill>
        <p:spPr>
          <a:xfrm>
            <a:off x="446670" y="1947252"/>
            <a:ext cx="5055507" cy="4553585"/>
          </a:xfrm>
          <a:prstGeom prst="rect">
            <a:avLst/>
          </a:prstGeom>
        </p:spPr>
      </p:pic>
    </p:spTree>
    <p:extLst>
      <p:ext uri="{BB962C8B-B14F-4D97-AF65-F5344CB8AC3E}">
        <p14:creationId xmlns:p14="http://schemas.microsoft.com/office/powerpoint/2010/main" val="2543052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5F6F4B-A9D5-DA69-9EC8-F388C98349C9}"/>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4" name="Title 3">
            <a:extLst>
              <a:ext uri="{FF2B5EF4-FFF2-40B4-BE49-F238E27FC236}">
                <a16:creationId xmlns:a16="http://schemas.microsoft.com/office/drawing/2014/main" id="{5F74342B-57A6-A02D-CCB3-DDAFE3E0EF68}"/>
              </a:ext>
            </a:extLst>
          </p:cNvPr>
          <p:cNvSpPr>
            <a:spLocks noGrp="1"/>
          </p:cNvSpPr>
          <p:nvPr>
            <p:ph type="title"/>
          </p:nvPr>
        </p:nvSpPr>
        <p:spPr/>
        <p:txBody>
          <a:bodyPr/>
          <a:lstStyle/>
          <a:p>
            <a:r>
              <a:rPr lang="en-GB" dirty="0"/>
              <a:t>Best Suited Chart based on data Availability</a:t>
            </a:r>
            <a:endParaRPr lang="en-IN" dirty="0"/>
          </a:p>
        </p:txBody>
      </p:sp>
      <p:pic>
        <p:nvPicPr>
          <p:cNvPr id="8" name="Content Placeholder 7">
            <a:extLst>
              <a:ext uri="{FF2B5EF4-FFF2-40B4-BE49-F238E27FC236}">
                <a16:creationId xmlns:a16="http://schemas.microsoft.com/office/drawing/2014/main" id="{10A6F23B-14DE-0C4B-3884-44951DAE7650}"/>
              </a:ext>
            </a:extLst>
          </p:cNvPr>
          <p:cNvPicPr>
            <a:picLocks noGrp="1" noChangeAspect="1"/>
          </p:cNvPicPr>
          <p:nvPr>
            <p:ph sz="half" idx="1"/>
          </p:nvPr>
        </p:nvPicPr>
        <p:blipFill>
          <a:blip r:embed="rId2"/>
          <a:stretch>
            <a:fillRect/>
          </a:stretch>
        </p:blipFill>
        <p:spPr>
          <a:xfrm>
            <a:off x="457200" y="1953491"/>
            <a:ext cx="11281558" cy="4536374"/>
          </a:xfrm>
        </p:spPr>
      </p:pic>
    </p:spTree>
    <p:extLst>
      <p:ext uri="{BB962C8B-B14F-4D97-AF65-F5344CB8AC3E}">
        <p14:creationId xmlns:p14="http://schemas.microsoft.com/office/powerpoint/2010/main" val="1375592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988332"/>
          </a:xfrm>
          <a:prstGeom prst="rect">
            <a:avLst/>
          </a:prstGeom>
        </p:spPr>
        <p:txBody>
          <a:bodyPr vert="horz" lIns="91440" tIns="45720" rIns="91440" bIns="45720" rtlCol="0" anchor="b">
            <a:normAutofit/>
          </a:bodyPr>
          <a:lstStyle/>
          <a:p>
            <a:r>
              <a:rPr lang="en-US" dirty="0"/>
              <a:t>Course PROGRESS</a:t>
            </a:r>
          </a:p>
        </p:txBody>
      </p:sp>
      <p:graphicFrame>
        <p:nvGraphicFramePr>
          <p:cNvPr id="16" name="Content Placeholder 4" descr="SmartArt object">
            <a:extLst>
              <a:ext uri="{FF2B5EF4-FFF2-40B4-BE49-F238E27FC236}">
                <a16:creationId xmlns:a16="http://schemas.microsoft.com/office/drawing/2014/main" id="{F35B8AB0-B78B-405A-AC99-8E100E28E890}"/>
              </a:ext>
            </a:extLst>
          </p:cNvPr>
          <p:cNvGraphicFramePr>
            <a:graphicFrameLocks noGrp="1"/>
          </p:cNvGraphicFramePr>
          <p:nvPr>
            <p:ph sz="half" idx="1"/>
            <p:extLst>
              <p:ext uri="{D42A27DB-BD31-4B8C-83A1-F6EECF244321}">
                <p14:modId xmlns:p14="http://schemas.microsoft.com/office/powerpoint/2010/main" val="2802645829"/>
              </p:ext>
            </p:extLst>
          </p:nvPr>
        </p:nvGraphicFramePr>
        <p:xfrm>
          <a:off x="445729" y="2563921"/>
          <a:ext cx="5422390" cy="29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Two women with a smartphon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rcRect/>
          <a:stretch/>
        </p:blipFill>
        <p:spPr>
          <a:xfrm>
            <a:off x="6188417" y="2602108"/>
            <a:ext cx="5557854" cy="2912163"/>
          </a:xfrm>
          <a:prstGeom prst="rect">
            <a:avLst/>
          </a:prstGeom>
          <a:noFill/>
        </p:spPr>
      </p:pic>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23</a:t>
            </a:fld>
            <a:endParaRPr lang="en-US" dirty="0"/>
          </a:p>
        </p:txBody>
      </p:sp>
    </p:spTree>
    <p:extLst>
      <p:ext uri="{BB962C8B-B14F-4D97-AF65-F5344CB8AC3E}">
        <p14:creationId xmlns:p14="http://schemas.microsoft.com/office/powerpoint/2010/main" val="2014233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0883F-4429-9B07-C122-1B13A2F87A3E}"/>
              </a:ext>
            </a:extLst>
          </p:cNvPr>
          <p:cNvSpPr>
            <a:spLocks noGrp="1"/>
          </p:cNvSpPr>
          <p:nvPr>
            <p:ph type="sldNum" sz="quarter" idx="12"/>
          </p:nvPr>
        </p:nvSpPr>
        <p:spPr/>
        <p:txBody>
          <a:bodyPr/>
          <a:lstStyle/>
          <a:p>
            <a:fld id="{3A98EE3D-8CD1-4C3F-BD1C-C98C9596463C}" type="slidenum">
              <a:rPr lang="en-US" smtClean="0"/>
              <a:t>24</a:t>
            </a:fld>
            <a:endParaRPr lang="en-US" dirty="0"/>
          </a:p>
        </p:txBody>
      </p:sp>
      <p:sp>
        <p:nvSpPr>
          <p:cNvPr id="4" name="Title 3">
            <a:extLst>
              <a:ext uri="{FF2B5EF4-FFF2-40B4-BE49-F238E27FC236}">
                <a16:creationId xmlns:a16="http://schemas.microsoft.com/office/drawing/2014/main" id="{B7D91A96-D93C-2B61-0887-379831658DCC}"/>
              </a:ext>
            </a:extLst>
          </p:cNvPr>
          <p:cNvSpPr>
            <a:spLocks noGrp="1"/>
          </p:cNvSpPr>
          <p:nvPr>
            <p:ph type="title"/>
          </p:nvPr>
        </p:nvSpPr>
        <p:spPr/>
        <p:txBody>
          <a:bodyPr/>
          <a:lstStyle/>
          <a:p>
            <a:r>
              <a:rPr lang="en-GB" dirty="0"/>
              <a:t>Recommender System</a:t>
            </a:r>
            <a:endParaRPr lang="en-IN" dirty="0"/>
          </a:p>
        </p:txBody>
      </p:sp>
      <p:sp>
        <p:nvSpPr>
          <p:cNvPr id="5" name="Content Placeholder 4">
            <a:extLst>
              <a:ext uri="{FF2B5EF4-FFF2-40B4-BE49-F238E27FC236}">
                <a16:creationId xmlns:a16="http://schemas.microsoft.com/office/drawing/2014/main" id="{A1AB7926-C9DB-3EE8-0D6A-A9D48D507981}"/>
              </a:ext>
            </a:extLst>
          </p:cNvPr>
          <p:cNvSpPr>
            <a:spLocks noGrp="1"/>
          </p:cNvSpPr>
          <p:nvPr>
            <p:ph sz="half" idx="1"/>
          </p:nvPr>
        </p:nvSpPr>
        <p:spPr>
          <a:xfrm>
            <a:off x="581193" y="2228003"/>
            <a:ext cx="3777051" cy="3633047"/>
          </a:xfrm>
        </p:spPr>
        <p:txBody>
          <a:bodyPr>
            <a:normAutofit fontScale="92500"/>
          </a:bodyPr>
          <a:lstStyle/>
          <a:p>
            <a:endParaRPr lang="en-US" dirty="0"/>
          </a:p>
          <a:p>
            <a:r>
              <a:rPr lang="en-GB" dirty="0"/>
              <a:t>Netflix and Amazon give movie and product recommendations based on what you like to watch, purchase, or browse on their platforms.</a:t>
            </a:r>
            <a:endParaRPr lang="en-US" dirty="0"/>
          </a:p>
          <a:p>
            <a:r>
              <a:rPr lang="en-US" dirty="0"/>
              <a:t>Internet giants like Twitter, Google Play, Linkedin, imdb, and many more uses this system to improve user experience. </a:t>
            </a:r>
          </a:p>
          <a:p>
            <a:r>
              <a:rPr lang="en-US" dirty="0"/>
              <a:t>The recommendations are made based on previous search results for a user.</a:t>
            </a:r>
            <a:endParaRPr lang="en-IN" dirty="0"/>
          </a:p>
        </p:txBody>
      </p:sp>
      <p:pic>
        <p:nvPicPr>
          <p:cNvPr id="7" name="Content Placeholder 6">
            <a:extLst>
              <a:ext uri="{FF2B5EF4-FFF2-40B4-BE49-F238E27FC236}">
                <a16:creationId xmlns:a16="http://schemas.microsoft.com/office/drawing/2014/main" id="{E8BBB1CD-6ECA-D85F-4EF1-BBC5D095E93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07637" y="2019445"/>
            <a:ext cx="6903170" cy="4321979"/>
          </a:xfrm>
          <a:prstGeom prst="rect">
            <a:avLst/>
          </a:prstGeom>
        </p:spPr>
      </p:pic>
    </p:spTree>
    <p:extLst>
      <p:ext uri="{BB962C8B-B14F-4D97-AF65-F5344CB8AC3E}">
        <p14:creationId xmlns:p14="http://schemas.microsoft.com/office/powerpoint/2010/main" val="3178334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0883F-4429-9B07-C122-1B13A2F87A3E}"/>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4" name="Title 3">
            <a:extLst>
              <a:ext uri="{FF2B5EF4-FFF2-40B4-BE49-F238E27FC236}">
                <a16:creationId xmlns:a16="http://schemas.microsoft.com/office/drawing/2014/main" id="{B7D91A96-D93C-2B61-0887-379831658DCC}"/>
              </a:ext>
            </a:extLst>
          </p:cNvPr>
          <p:cNvSpPr>
            <a:spLocks noGrp="1"/>
          </p:cNvSpPr>
          <p:nvPr>
            <p:ph type="title"/>
          </p:nvPr>
        </p:nvSpPr>
        <p:spPr/>
        <p:txBody>
          <a:bodyPr/>
          <a:lstStyle/>
          <a:p>
            <a:r>
              <a:rPr lang="en-GB" dirty="0"/>
              <a:t>Logistics</a:t>
            </a:r>
            <a:endParaRPr lang="en-IN" dirty="0"/>
          </a:p>
        </p:txBody>
      </p:sp>
      <p:sp>
        <p:nvSpPr>
          <p:cNvPr id="5" name="Content Placeholder 4">
            <a:extLst>
              <a:ext uri="{FF2B5EF4-FFF2-40B4-BE49-F238E27FC236}">
                <a16:creationId xmlns:a16="http://schemas.microsoft.com/office/drawing/2014/main" id="{A1AB7926-C9DB-3EE8-0D6A-A9D48D507981}"/>
              </a:ext>
            </a:extLst>
          </p:cNvPr>
          <p:cNvSpPr>
            <a:spLocks noGrp="1"/>
          </p:cNvSpPr>
          <p:nvPr>
            <p:ph sz="half" idx="1"/>
          </p:nvPr>
        </p:nvSpPr>
        <p:spPr>
          <a:xfrm>
            <a:off x="515879" y="2228004"/>
            <a:ext cx="3274945" cy="3347462"/>
          </a:xfrm>
        </p:spPr>
        <p:txBody>
          <a:bodyPr>
            <a:normAutofit/>
          </a:bodyPr>
          <a:lstStyle/>
          <a:p>
            <a:r>
              <a:rPr lang="en-GB" dirty="0"/>
              <a:t>Data Science is used by logistics companies to optimize routes to ensure faster delivery of products and increase operational efficiency.</a:t>
            </a:r>
            <a:endParaRPr lang="en-US" dirty="0"/>
          </a:p>
        </p:txBody>
      </p:sp>
      <p:sp>
        <p:nvSpPr>
          <p:cNvPr id="9" name="Content Placeholder 4">
            <a:extLst>
              <a:ext uri="{FF2B5EF4-FFF2-40B4-BE49-F238E27FC236}">
                <a16:creationId xmlns:a16="http://schemas.microsoft.com/office/drawing/2014/main" id="{7D9E6FB0-E0FD-42D8-83CB-D03B4E582C95}"/>
              </a:ext>
            </a:extLst>
          </p:cNvPr>
          <p:cNvSpPr txBox="1">
            <a:spLocks/>
          </p:cNvSpPr>
          <p:nvPr/>
        </p:nvSpPr>
        <p:spPr>
          <a:xfrm>
            <a:off x="389208" y="6235947"/>
            <a:ext cx="9770132" cy="622053"/>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GB" sz="900" cap="all" dirty="0">
                <a:solidFill>
                  <a:schemeClr val="accent1"/>
                </a:solidFill>
              </a:rPr>
              <a:t>Case Study:</a:t>
            </a:r>
          </a:p>
          <a:p>
            <a:pPr marL="0" indent="0">
              <a:buNone/>
            </a:pPr>
            <a:r>
              <a:rPr lang="en-US" sz="900" cap="all" dirty="0">
                <a:solidFill>
                  <a:schemeClr val="accent1"/>
                </a:solidFill>
              </a:rPr>
              <a:t>https://www.cambridgespark.com/case-studies/perpetuum-case-study#:~:text=Current%20applications%20of%20Data%20Science%20in%20Logistics%2FTransport&amp;text=Reducing%20freight%20costs%20through%20delivery,Forecasting%20demand</a:t>
            </a:r>
          </a:p>
        </p:txBody>
      </p:sp>
      <p:sp>
        <p:nvSpPr>
          <p:cNvPr id="14" name="Content Placeholder 13">
            <a:extLst>
              <a:ext uri="{FF2B5EF4-FFF2-40B4-BE49-F238E27FC236}">
                <a16:creationId xmlns:a16="http://schemas.microsoft.com/office/drawing/2014/main" id="{1961F78B-781C-A2E6-090D-EB1189F36A77}"/>
              </a:ext>
            </a:extLst>
          </p:cNvPr>
          <p:cNvSpPr>
            <a:spLocks noGrp="1"/>
          </p:cNvSpPr>
          <p:nvPr>
            <p:ph sz="half" idx="2"/>
          </p:nvPr>
        </p:nvSpPr>
        <p:spPr/>
        <p:txBody>
          <a:bodyPr/>
          <a:lstStyle/>
          <a:p>
            <a:endParaRPr lang="en-IN"/>
          </a:p>
        </p:txBody>
      </p:sp>
      <p:pic>
        <p:nvPicPr>
          <p:cNvPr id="16" name="Picture 15">
            <a:extLst>
              <a:ext uri="{FF2B5EF4-FFF2-40B4-BE49-F238E27FC236}">
                <a16:creationId xmlns:a16="http://schemas.microsoft.com/office/drawing/2014/main" id="{BEBF4F6C-AE36-620F-8ACE-241BD16F15C6}"/>
              </a:ext>
            </a:extLst>
          </p:cNvPr>
          <p:cNvPicPr>
            <a:picLocks noChangeAspect="1"/>
          </p:cNvPicPr>
          <p:nvPr/>
        </p:nvPicPr>
        <p:blipFill>
          <a:blip r:embed="rId2"/>
          <a:stretch>
            <a:fillRect/>
          </a:stretch>
        </p:blipFill>
        <p:spPr>
          <a:xfrm>
            <a:off x="3718155" y="1965366"/>
            <a:ext cx="7957965" cy="4458548"/>
          </a:xfrm>
          <a:prstGeom prst="rect">
            <a:avLst/>
          </a:prstGeom>
        </p:spPr>
      </p:pic>
    </p:spTree>
    <p:extLst>
      <p:ext uri="{BB962C8B-B14F-4D97-AF65-F5344CB8AC3E}">
        <p14:creationId xmlns:p14="http://schemas.microsoft.com/office/powerpoint/2010/main" val="1549926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0883F-4429-9B07-C122-1B13A2F87A3E}"/>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4" name="Title 3">
            <a:extLst>
              <a:ext uri="{FF2B5EF4-FFF2-40B4-BE49-F238E27FC236}">
                <a16:creationId xmlns:a16="http://schemas.microsoft.com/office/drawing/2014/main" id="{B7D91A96-D93C-2B61-0887-379831658DCC}"/>
              </a:ext>
            </a:extLst>
          </p:cNvPr>
          <p:cNvSpPr>
            <a:spLocks noGrp="1"/>
          </p:cNvSpPr>
          <p:nvPr>
            <p:ph type="title"/>
          </p:nvPr>
        </p:nvSpPr>
        <p:spPr/>
        <p:txBody>
          <a:bodyPr/>
          <a:lstStyle/>
          <a:p>
            <a:r>
              <a:rPr lang="en-GB" dirty="0"/>
              <a:t>Fraud Detection -&gt; Majorly in Banking</a:t>
            </a:r>
            <a:endParaRPr lang="en-IN" dirty="0"/>
          </a:p>
        </p:txBody>
      </p:sp>
      <p:sp>
        <p:nvSpPr>
          <p:cNvPr id="5" name="Content Placeholder 4">
            <a:extLst>
              <a:ext uri="{FF2B5EF4-FFF2-40B4-BE49-F238E27FC236}">
                <a16:creationId xmlns:a16="http://schemas.microsoft.com/office/drawing/2014/main" id="{A1AB7926-C9DB-3EE8-0D6A-A9D48D507981}"/>
              </a:ext>
            </a:extLst>
          </p:cNvPr>
          <p:cNvSpPr>
            <a:spLocks noGrp="1"/>
          </p:cNvSpPr>
          <p:nvPr>
            <p:ph sz="half" idx="1"/>
          </p:nvPr>
        </p:nvSpPr>
        <p:spPr>
          <a:xfrm>
            <a:off x="581193" y="2535860"/>
            <a:ext cx="4057419" cy="3633047"/>
          </a:xfrm>
        </p:spPr>
        <p:txBody>
          <a:bodyPr>
            <a:normAutofit/>
          </a:bodyPr>
          <a:lstStyle/>
          <a:p>
            <a:r>
              <a:rPr lang="en-GB" dirty="0"/>
              <a:t>The main AI techniques used for fraud detection include: Data mining to classify, cluster, and segment the data and automatically find associations and rules in the data that may signify interesting patterns, including those related to fraud. </a:t>
            </a:r>
          </a:p>
          <a:p>
            <a:r>
              <a:rPr lang="en-GB" dirty="0"/>
              <a:t>Expert systems to encode expertise for detecting fraud in the form of rules.</a:t>
            </a:r>
            <a:endParaRPr lang="en-IN" dirty="0"/>
          </a:p>
        </p:txBody>
      </p:sp>
      <p:pic>
        <p:nvPicPr>
          <p:cNvPr id="10" name="Content Placeholder 9">
            <a:extLst>
              <a:ext uri="{FF2B5EF4-FFF2-40B4-BE49-F238E27FC236}">
                <a16:creationId xmlns:a16="http://schemas.microsoft.com/office/drawing/2014/main" id="{0BA89F56-2CDF-E78A-64C5-7FACE5D08C75}"/>
              </a:ext>
            </a:extLst>
          </p:cNvPr>
          <p:cNvPicPr>
            <a:picLocks noGrp="1" noChangeAspect="1"/>
          </p:cNvPicPr>
          <p:nvPr>
            <p:ph sz="half" idx="2"/>
          </p:nvPr>
        </p:nvPicPr>
        <p:blipFill>
          <a:blip r:embed="rId2"/>
          <a:stretch>
            <a:fillRect/>
          </a:stretch>
        </p:blipFill>
        <p:spPr>
          <a:xfrm>
            <a:off x="4577888" y="2040747"/>
            <a:ext cx="7032919" cy="4553363"/>
          </a:xfrm>
        </p:spPr>
      </p:pic>
    </p:spTree>
    <p:extLst>
      <p:ext uri="{BB962C8B-B14F-4D97-AF65-F5344CB8AC3E}">
        <p14:creationId xmlns:p14="http://schemas.microsoft.com/office/powerpoint/2010/main" val="2330584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0883F-4429-9B07-C122-1B13A2F87A3E}"/>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4" name="Title 3">
            <a:extLst>
              <a:ext uri="{FF2B5EF4-FFF2-40B4-BE49-F238E27FC236}">
                <a16:creationId xmlns:a16="http://schemas.microsoft.com/office/drawing/2014/main" id="{B7D91A96-D93C-2B61-0887-379831658DCC}"/>
              </a:ext>
            </a:extLst>
          </p:cNvPr>
          <p:cNvSpPr>
            <a:spLocks noGrp="1"/>
          </p:cNvSpPr>
          <p:nvPr>
            <p:ph type="title"/>
          </p:nvPr>
        </p:nvSpPr>
        <p:spPr/>
        <p:txBody>
          <a:bodyPr/>
          <a:lstStyle/>
          <a:p>
            <a:r>
              <a:rPr lang="en-GB" dirty="0"/>
              <a:t>Targeted Advertising – Marketing Analytics</a:t>
            </a:r>
            <a:endParaRPr lang="en-IN" dirty="0"/>
          </a:p>
        </p:txBody>
      </p:sp>
      <p:sp>
        <p:nvSpPr>
          <p:cNvPr id="5" name="Content Placeholder 4">
            <a:extLst>
              <a:ext uri="{FF2B5EF4-FFF2-40B4-BE49-F238E27FC236}">
                <a16:creationId xmlns:a16="http://schemas.microsoft.com/office/drawing/2014/main" id="{A1AB7926-C9DB-3EE8-0D6A-A9D48D507981}"/>
              </a:ext>
            </a:extLst>
          </p:cNvPr>
          <p:cNvSpPr>
            <a:spLocks noGrp="1"/>
          </p:cNvSpPr>
          <p:nvPr>
            <p:ph sz="half" idx="1"/>
          </p:nvPr>
        </p:nvSpPr>
        <p:spPr>
          <a:xfrm>
            <a:off x="581193" y="2228003"/>
            <a:ext cx="3777051" cy="3633047"/>
          </a:xfrm>
        </p:spPr>
        <p:txBody>
          <a:bodyPr>
            <a:normAutofit fontScale="85000" lnSpcReduction="10000"/>
          </a:bodyPr>
          <a:lstStyle/>
          <a:p>
            <a:r>
              <a:rPr lang="en-GB" dirty="0"/>
              <a:t>If you thought Search was the most essential data science use, consider this: </a:t>
            </a:r>
            <a:r>
              <a:rPr lang="en-GB" b="1" dirty="0">
                <a:highlight>
                  <a:srgbClr val="FFFF00"/>
                </a:highlight>
              </a:rPr>
              <a:t>the whole digital marketing spectrum</a:t>
            </a:r>
            <a:r>
              <a:rPr lang="en-GB" dirty="0"/>
              <a:t>. From display banners on various websites to digital billboards at airports, data science algorithms are utilised to identify almost anything. </a:t>
            </a:r>
          </a:p>
          <a:p>
            <a:r>
              <a:rPr lang="en-GB" dirty="0"/>
              <a:t>This is why digital advertisements have a far higher CTR (Call-Through Rate) than traditional marketing. They can be customised based on a user's prior behaviour. </a:t>
            </a:r>
          </a:p>
          <a:p>
            <a:r>
              <a:rPr lang="en-GB" dirty="0"/>
              <a:t>That is why you may see adverts for Data Science Training Programs while another person sees an advertisement for clothes in the same region at the same time.</a:t>
            </a:r>
            <a:endParaRPr lang="en-IN" dirty="0"/>
          </a:p>
        </p:txBody>
      </p:sp>
      <p:pic>
        <p:nvPicPr>
          <p:cNvPr id="10" name="Content Placeholder 9">
            <a:extLst>
              <a:ext uri="{FF2B5EF4-FFF2-40B4-BE49-F238E27FC236}">
                <a16:creationId xmlns:a16="http://schemas.microsoft.com/office/drawing/2014/main" id="{399E1C07-58D9-41C4-AB57-7BDB3F1BF166}"/>
              </a:ext>
            </a:extLst>
          </p:cNvPr>
          <p:cNvPicPr>
            <a:picLocks noGrp="1" noChangeAspect="1"/>
          </p:cNvPicPr>
          <p:nvPr>
            <p:ph sz="half" idx="2"/>
          </p:nvPr>
        </p:nvPicPr>
        <p:blipFill>
          <a:blip r:embed="rId2"/>
          <a:stretch>
            <a:fillRect/>
          </a:stretch>
        </p:blipFill>
        <p:spPr>
          <a:xfrm>
            <a:off x="4699168" y="2034691"/>
            <a:ext cx="6911807" cy="4432721"/>
          </a:xfrm>
        </p:spPr>
      </p:pic>
    </p:spTree>
    <p:extLst>
      <p:ext uri="{BB962C8B-B14F-4D97-AF65-F5344CB8AC3E}">
        <p14:creationId xmlns:p14="http://schemas.microsoft.com/office/powerpoint/2010/main" val="1011736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0883F-4429-9B07-C122-1B13A2F87A3E}"/>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3" name="Footer Placeholder 2">
            <a:extLst>
              <a:ext uri="{FF2B5EF4-FFF2-40B4-BE49-F238E27FC236}">
                <a16:creationId xmlns:a16="http://schemas.microsoft.com/office/drawing/2014/main" id="{DC1DED47-29C0-6015-0039-987E1675D0B3}"/>
              </a:ext>
            </a:extLst>
          </p:cNvPr>
          <p:cNvSpPr>
            <a:spLocks noGrp="1"/>
          </p:cNvSpPr>
          <p:nvPr>
            <p:ph type="ftr" sz="quarter" idx="11"/>
          </p:nvPr>
        </p:nvSpPr>
        <p:spPr/>
        <p:txBody>
          <a:bodyPr/>
          <a:lstStyle/>
          <a:p>
            <a:pPr algn="l"/>
            <a:r>
              <a:rPr lang="en-US" dirty="0">
                <a:hlinkClick r:id="rId2"/>
              </a:rPr>
              <a:t>https://www.altexsoft.com/blog/engineering/ai-airlines/</a:t>
            </a:r>
            <a:endParaRPr lang="en-US" dirty="0"/>
          </a:p>
          <a:p>
            <a:pPr algn="l"/>
            <a:r>
              <a:rPr lang="en-US" dirty="0">
                <a:hlinkClick r:id="rId3"/>
              </a:rPr>
              <a:t>https://www.analyticsvidhya.com/blog/2021/04/how-aviation-industry-uses-data-science/</a:t>
            </a:r>
            <a:endParaRPr lang="en-US" dirty="0"/>
          </a:p>
          <a:p>
            <a:pPr algn="l"/>
            <a:endParaRPr lang="en-US" dirty="0"/>
          </a:p>
        </p:txBody>
      </p:sp>
      <p:sp>
        <p:nvSpPr>
          <p:cNvPr id="4" name="Title 3">
            <a:extLst>
              <a:ext uri="{FF2B5EF4-FFF2-40B4-BE49-F238E27FC236}">
                <a16:creationId xmlns:a16="http://schemas.microsoft.com/office/drawing/2014/main" id="{B7D91A96-D93C-2B61-0887-379831658DCC}"/>
              </a:ext>
            </a:extLst>
          </p:cNvPr>
          <p:cNvSpPr>
            <a:spLocks noGrp="1"/>
          </p:cNvSpPr>
          <p:nvPr>
            <p:ph type="title"/>
          </p:nvPr>
        </p:nvSpPr>
        <p:spPr/>
        <p:txBody>
          <a:bodyPr/>
          <a:lstStyle/>
          <a:p>
            <a:r>
              <a:rPr lang="en-GB" dirty="0"/>
              <a:t>Airline Route Planning / Airline Industry</a:t>
            </a:r>
            <a:endParaRPr lang="en-IN" dirty="0"/>
          </a:p>
        </p:txBody>
      </p:sp>
      <p:sp>
        <p:nvSpPr>
          <p:cNvPr id="5" name="Content Placeholder 4">
            <a:extLst>
              <a:ext uri="{FF2B5EF4-FFF2-40B4-BE49-F238E27FC236}">
                <a16:creationId xmlns:a16="http://schemas.microsoft.com/office/drawing/2014/main" id="{A1AB7926-C9DB-3EE8-0D6A-A9D48D507981}"/>
              </a:ext>
            </a:extLst>
          </p:cNvPr>
          <p:cNvSpPr>
            <a:spLocks noGrp="1"/>
          </p:cNvSpPr>
          <p:nvPr>
            <p:ph sz="half" idx="1"/>
          </p:nvPr>
        </p:nvSpPr>
        <p:spPr>
          <a:xfrm>
            <a:off x="581193" y="2228003"/>
            <a:ext cx="4178532" cy="3633047"/>
          </a:xfrm>
        </p:spPr>
        <p:txBody>
          <a:bodyPr>
            <a:normAutofit fontScale="92500" lnSpcReduction="20000"/>
          </a:bodyPr>
          <a:lstStyle/>
          <a:p>
            <a:r>
              <a:rPr lang="en-GB" dirty="0"/>
              <a:t>Understanding </a:t>
            </a:r>
            <a:r>
              <a:rPr lang="en-GB" dirty="0" err="1"/>
              <a:t>traveler</a:t>
            </a:r>
            <a:r>
              <a:rPr lang="en-GB" dirty="0"/>
              <a:t> demand for specific city pairs and pricing flights are among the main problems airlines solve to survive. To do that carriers must consider thousands of factors when analyzing data. While analysts still can use traditional statistical approaches.</a:t>
            </a:r>
          </a:p>
          <a:p>
            <a:endParaRPr lang="en-GB" dirty="0"/>
          </a:p>
          <a:p>
            <a:r>
              <a:rPr lang="en-GB" dirty="0"/>
              <a:t>Data science allows for more sophisticated ways to accomplish demand analysis. IATA suggests that airlines can use </a:t>
            </a:r>
            <a:r>
              <a:rPr lang="en-GB" dirty="0" err="1"/>
              <a:t>traveler</a:t>
            </a:r>
            <a:r>
              <a:rPr lang="en-GB" dirty="0"/>
              <a:t> </a:t>
            </a:r>
            <a:r>
              <a:rPr lang="en-GB" dirty="0" err="1"/>
              <a:t>behavioral</a:t>
            </a:r>
            <a:r>
              <a:rPr lang="en-GB" dirty="0"/>
              <a:t> data, abandon searches on the online travel agents, and metasearch sites or social media chatter can help define leisure demand.</a:t>
            </a:r>
            <a:endParaRPr lang="en-IN" dirty="0"/>
          </a:p>
        </p:txBody>
      </p:sp>
      <p:pic>
        <p:nvPicPr>
          <p:cNvPr id="10" name="Content Placeholder 9">
            <a:extLst>
              <a:ext uri="{FF2B5EF4-FFF2-40B4-BE49-F238E27FC236}">
                <a16:creationId xmlns:a16="http://schemas.microsoft.com/office/drawing/2014/main" id="{442A7CB8-6F13-819C-A98F-789051E9A514}"/>
              </a:ext>
            </a:extLst>
          </p:cNvPr>
          <p:cNvPicPr>
            <a:picLocks noGrp="1" noChangeAspect="1"/>
          </p:cNvPicPr>
          <p:nvPr>
            <p:ph sz="half" idx="2"/>
          </p:nvPr>
        </p:nvPicPr>
        <p:blipFill>
          <a:blip r:embed="rId4"/>
          <a:stretch>
            <a:fillRect/>
          </a:stretch>
        </p:blipFill>
        <p:spPr>
          <a:xfrm>
            <a:off x="5159396" y="2034692"/>
            <a:ext cx="6451579" cy="4238940"/>
          </a:xfrm>
        </p:spPr>
      </p:pic>
    </p:spTree>
    <p:extLst>
      <p:ext uri="{BB962C8B-B14F-4D97-AF65-F5344CB8AC3E}">
        <p14:creationId xmlns:p14="http://schemas.microsoft.com/office/powerpoint/2010/main" val="2270355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0883F-4429-9B07-C122-1B13A2F87A3E}"/>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4" name="Title 3">
            <a:extLst>
              <a:ext uri="{FF2B5EF4-FFF2-40B4-BE49-F238E27FC236}">
                <a16:creationId xmlns:a16="http://schemas.microsoft.com/office/drawing/2014/main" id="{B7D91A96-D93C-2B61-0887-379831658DCC}"/>
              </a:ext>
            </a:extLst>
          </p:cNvPr>
          <p:cNvSpPr>
            <a:spLocks noGrp="1"/>
          </p:cNvSpPr>
          <p:nvPr>
            <p:ph type="title"/>
          </p:nvPr>
        </p:nvSpPr>
        <p:spPr/>
        <p:txBody>
          <a:bodyPr/>
          <a:lstStyle/>
          <a:p>
            <a:r>
              <a:rPr lang="en-GB" dirty="0"/>
              <a:t>Smart Websites</a:t>
            </a:r>
            <a:endParaRPr lang="en-IN" dirty="0"/>
          </a:p>
        </p:txBody>
      </p:sp>
      <p:sp>
        <p:nvSpPr>
          <p:cNvPr id="5" name="Content Placeholder 4">
            <a:extLst>
              <a:ext uri="{FF2B5EF4-FFF2-40B4-BE49-F238E27FC236}">
                <a16:creationId xmlns:a16="http://schemas.microsoft.com/office/drawing/2014/main" id="{A1AB7926-C9DB-3EE8-0D6A-A9D48D507981}"/>
              </a:ext>
            </a:extLst>
          </p:cNvPr>
          <p:cNvSpPr>
            <a:spLocks noGrp="1"/>
          </p:cNvSpPr>
          <p:nvPr>
            <p:ph sz="half" idx="1"/>
          </p:nvPr>
        </p:nvSpPr>
        <p:spPr>
          <a:xfrm>
            <a:off x="581193" y="2228003"/>
            <a:ext cx="4178532" cy="3633047"/>
          </a:xfrm>
        </p:spPr>
        <p:txBody>
          <a:bodyPr>
            <a:normAutofit/>
          </a:bodyPr>
          <a:lstStyle/>
          <a:p>
            <a:r>
              <a:rPr lang="en-US" dirty="0"/>
              <a:t>Price Comparison Website</a:t>
            </a:r>
          </a:p>
          <a:p>
            <a:pPr marL="0" indent="0">
              <a:buNone/>
            </a:pPr>
            <a:endParaRPr lang="en-US" dirty="0"/>
          </a:p>
          <a:p>
            <a:r>
              <a:rPr lang="en-US" dirty="0"/>
              <a:t>Vacation/Movie Planning  </a:t>
            </a:r>
          </a:p>
          <a:p>
            <a:endParaRPr lang="en-US" dirty="0"/>
          </a:p>
          <a:p>
            <a:r>
              <a:rPr lang="en-US" dirty="0"/>
              <a:t>Food Ordering</a:t>
            </a:r>
          </a:p>
          <a:p>
            <a:endParaRPr lang="en-IN" dirty="0"/>
          </a:p>
        </p:txBody>
      </p:sp>
      <p:sp>
        <p:nvSpPr>
          <p:cNvPr id="7" name="Content Placeholder 6">
            <a:extLst>
              <a:ext uri="{FF2B5EF4-FFF2-40B4-BE49-F238E27FC236}">
                <a16:creationId xmlns:a16="http://schemas.microsoft.com/office/drawing/2014/main" id="{8B948C3B-9BD6-4F39-164B-4C19A729B209}"/>
              </a:ext>
            </a:extLst>
          </p:cNvPr>
          <p:cNvSpPr>
            <a:spLocks noGrp="1"/>
          </p:cNvSpPr>
          <p:nvPr>
            <p:ph sz="half" idx="2"/>
          </p:nvPr>
        </p:nvSpPr>
        <p:spPr/>
        <p:txBody>
          <a:bodyPr/>
          <a:lstStyle/>
          <a:p>
            <a:endParaRPr lang="en-IN" dirty="0"/>
          </a:p>
        </p:txBody>
      </p:sp>
      <p:pic>
        <p:nvPicPr>
          <p:cNvPr id="8" name="Picture 7">
            <a:extLst>
              <a:ext uri="{FF2B5EF4-FFF2-40B4-BE49-F238E27FC236}">
                <a16:creationId xmlns:a16="http://schemas.microsoft.com/office/drawing/2014/main" id="{56698D62-988C-C4F7-7BFD-3F85F2DA9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7529" y="1071550"/>
            <a:ext cx="3710810" cy="2312906"/>
          </a:xfrm>
          <a:prstGeom prst="rect">
            <a:avLst/>
          </a:prstGeom>
        </p:spPr>
      </p:pic>
      <p:pic>
        <p:nvPicPr>
          <p:cNvPr id="9" name="Picture 8">
            <a:extLst>
              <a:ext uri="{FF2B5EF4-FFF2-40B4-BE49-F238E27FC236}">
                <a16:creationId xmlns:a16="http://schemas.microsoft.com/office/drawing/2014/main" id="{7EE1B84E-B395-CFC9-1AF2-9AA7BF7A4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4121" y="3370967"/>
            <a:ext cx="2511363" cy="1496888"/>
          </a:xfrm>
          <a:prstGeom prst="rect">
            <a:avLst/>
          </a:prstGeom>
        </p:spPr>
      </p:pic>
      <p:pic>
        <p:nvPicPr>
          <p:cNvPr id="11" name="Picture 10">
            <a:extLst>
              <a:ext uri="{FF2B5EF4-FFF2-40B4-BE49-F238E27FC236}">
                <a16:creationId xmlns:a16="http://schemas.microsoft.com/office/drawing/2014/main" id="{2707A58F-81DE-42FD-A9BD-15A86B559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9284" y="3405631"/>
            <a:ext cx="3354818" cy="1402884"/>
          </a:xfrm>
          <a:prstGeom prst="rect">
            <a:avLst/>
          </a:prstGeom>
        </p:spPr>
      </p:pic>
      <p:pic>
        <p:nvPicPr>
          <p:cNvPr id="12" name="Picture 11">
            <a:extLst>
              <a:ext uri="{FF2B5EF4-FFF2-40B4-BE49-F238E27FC236}">
                <a16:creationId xmlns:a16="http://schemas.microsoft.com/office/drawing/2014/main" id="{D3663F79-22EB-AF6D-CD7E-83B31AABD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9482" y="1231956"/>
            <a:ext cx="1972251" cy="1972251"/>
          </a:xfrm>
          <a:prstGeom prst="rect">
            <a:avLst/>
          </a:prstGeom>
        </p:spPr>
      </p:pic>
      <p:pic>
        <p:nvPicPr>
          <p:cNvPr id="13" name="Picture 12">
            <a:extLst>
              <a:ext uri="{FF2B5EF4-FFF2-40B4-BE49-F238E27FC236}">
                <a16:creationId xmlns:a16="http://schemas.microsoft.com/office/drawing/2014/main" id="{BCABCE22-9CC9-745E-CB2F-B270CFC49F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5723" y="4780667"/>
            <a:ext cx="2543253" cy="1628373"/>
          </a:xfrm>
          <a:prstGeom prst="rect">
            <a:avLst/>
          </a:prstGeom>
        </p:spPr>
      </p:pic>
      <p:pic>
        <p:nvPicPr>
          <p:cNvPr id="14" name="Picture 13">
            <a:extLst>
              <a:ext uri="{FF2B5EF4-FFF2-40B4-BE49-F238E27FC236}">
                <a16:creationId xmlns:a16="http://schemas.microsoft.com/office/drawing/2014/main" id="{FFF27F30-45FA-9050-CEA1-8C5FD6D83A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7337" y="4780668"/>
            <a:ext cx="2151191" cy="1797344"/>
          </a:xfrm>
          <a:prstGeom prst="rect">
            <a:avLst/>
          </a:prstGeom>
        </p:spPr>
      </p:pic>
      <p:pic>
        <p:nvPicPr>
          <p:cNvPr id="15" name="Picture 14">
            <a:extLst>
              <a:ext uri="{FF2B5EF4-FFF2-40B4-BE49-F238E27FC236}">
                <a16:creationId xmlns:a16="http://schemas.microsoft.com/office/drawing/2014/main" id="{23F0D168-4899-70D1-E63E-39662EE984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4863" y="4780667"/>
            <a:ext cx="2275675" cy="1797343"/>
          </a:xfrm>
          <a:prstGeom prst="rect">
            <a:avLst/>
          </a:prstGeom>
        </p:spPr>
      </p:pic>
    </p:spTree>
    <p:extLst>
      <p:ext uri="{BB962C8B-B14F-4D97-AF65-F5344CB8AC3E}">
        <p14:creationId xmlns:p14="http://schemas.microsoft.com/office/powerpoint/2010/main" val="458991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988332"/>
          </a:xfrm>
          <a:prstGeom prst="rect">
            <a:avLst/>
          </a:prstGeom>
        </p:spPr>
        <p:txBody>
          <a:bodyPr vert="horz" lIns="91440" tIns="45720" rIns="91440" bIns="45720" rtlCol="0" anchor="b">
            <a:normAutofit/>
          </a:bodyPr>
          <a:lstStyle/>
          <a:p>
            <a:r>
              <a:rPr lang="en-US" dirty="0"/>
              <a:t>Course PROGRESS</a:t>
            </a:r>
          </a:p>
        </p:txBody>
      </p:sp>
      <p:graphicFrame>
        <p:nvGraphicFramePr>
          <p:cNvPr id="16" name="Content Placeholder 4" descr="SmartArt object">
            <a:extLst>
              <a:ext uri="{FF2B5EF4-FFF2-40B4-BE49-F238E27FC236}">
                <a16:creationId xmlns:a16="http://schemas.microsoft.com/office/drawing/2014/main" id="{F35B8AB0-B78B-405A-AC99-8E100E28E890}"/>
              </a:ext>
            </a:extLst>
          </p:cNvPr>
          <p:cNvGraphicFramePr>
            <a:graphicFrameLocks noGrp="1"/>
          </p:cNvGraphicFramePr>
          <p:nvPr>
            <p:ph sz="half" idx="1"/>
            <p:extLst>
              <p:ext uri="{D42A27DB-BD31-4B8C-83A1-F6EECF244321}">
                <p14:modId xmlns:p14="http://schemas.microsoft.com/office/powerpoint/2010/main" val="3978384751"/>
              </p:ext>
            </p:extLst>
          </p:nvPr>
        </p:nvGraphicFramePr>
        <p:xfrm>
          <a:off x="445729" y="2563921"/>
          <a:ext cx="5422390" cy="29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Two women with a smartphon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rcRect/>
          <a:stretch/>
        </p:blipFill>
        <p:spPr>
          <a:xfrm>
            <a:off x="6188417" y="2602108"/>
            <a:ext cx="5557854" cy="2912163"/>
          </a:xfrm>
          <a:prstGeom prst="rect">
            <a:avLst/>
          </a:prstGeom>
          <a:noFill/>
        </p:spPr>
      </p:pic>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3</a:t>
            </a:fld>
            <a:endParaRPr lang="en-US" dirty="0"/>
          </a:p>
        </p:txBody>
      </p:sp>
    </p:spTree>
    <p:extLst>
      <p:ext uri="{BB962C8B-B14F-4D97-AF65-F5344CB8AC3E}">
        <p14:creationId xmlns:p14="http://schemas.microsoft.com/office/powerpoint/2010/main" val="3103642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988332"/>
          </a:xfrm>
          <a:prstGeom prst="rect">
            <a:avLst/>
          </a:prstGeom>
        </p:spPr>
        <p:txBody>
          <a:bodyPr vert="horz" lIns="91440" tIns="45720" rIns="91440" bIns="45720" rtlCol="0" anchor="b">
            <a:normAutofit/>
          </a:bodyPr>
          <a:lstStyle/>
          <a:p>
            <a:r>
              <a:rPr lang="en-US" dirty="0"/>
              <a:t>Course PROGRESS</a:t>
            </a:r>
          </a:p>
        </p:txBody>
      </p:sp>
      <p:graphicFrame>
        <p:nvGraphicFramePr>
          <p:cNvPr id="16" name="Content Placeholder 4" descr="SmartArt object">
            <a:extLst>
              <a:ext uri="{FF2B5EF4-FFF2-40B4-BE49-F238E27FC236}">
                <a16:creationId xmlns:a16="http://schemas.microsoft.com/office/drawing/2014/main" id="{F35B8AB0-B78B-405A-AC99-8E100E28E890}"/>
              </a:ext>
            </a:extLst>
          </p:cNvPr>
          <p:cNvGraphicFramePr>
            <a:graphicFrameLocks noGrp="1"/>
          </p:cNvGraphicFramePr>
          <p:nvPr>
            <p:ph sz="half" idx="1"/>
            <p:extLst>
              <p:ext uri="{D42A27DB-BD31-4B8C-83A1-F6EECF244321}">
                <p14:modId xmlns:p14="http://schemas.microsoft.com/office/powerpoint/2010/main" val="3115475629"/>
              </p:ext>
            </p:extLst>
          </p:nvPr>
        </p:nvGraphicFramePr>
        <p:xfrm>
          <a:off x="445729" y="2563921"/>
          <a:ext cx="5422390" cy="29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Two women with a smartphon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rcRect/>
          <a:stretch/>
        </p:blipFill>
        <p:spPr>
          <a:xfrm>
            <a:off x="6188417" y="2602108"/>
            <a:ext cx="5557854" cy="2912163"/>
          </a:xfrm>
          <a:prstGeom prst="rect">
            <a:avLst/>
          </a:prstGeom>
          <a:noFill/>
        </p:spPr>
      </p:pic>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30</a:t>
            </a:fld>
            <a:endParaRPr lang="en-US" dirty="0"/>
          </a:p>
        </p:txBody>
      </p:sp>
    </p:spTree>
    <p:extLst>
      <p:ext uri="{BB962C8B-B14F-4D97-AF65-F5344CB8AC3E}">
        <p14:creationId xmlns:p14="http://schemas.microsoft.com/office/powerpoint/2010/main" val="57922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normAutofit/>
          </a:bodyPr>
          <a:lstStyle/>
          <a:p>
            <a:r>
              <a:rPr lang="en-GB" dirty="0"/>
              <a:t>Fact Check </a:t>
            </a:r>
            <a:endParaRPr lang="ru-RU" dirty="0"/>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31</a:t>
            </a:fld>
            <a:endParaRPr lang="en-US" dirty="0"/>
          </a:p>
        </p:txBody>
      </p:sp>
      <p:pic>
        <p:nvPicPr>
          <p:cNvPr id="7" name="Picture 6">
            <a:extLst>
              <a:ext uri="{FF2B5EF4-FFF2-40B4-BE49-F238E27FC236}">
                <a16:creationId xmlns:a16="http://schemas.microsoft.com/office/drawing/2014/main" id="{FF9E7A3D-495F-E039-757B-237608127CD5}"/>
              </a:ext>
            </a:extLst>
          </p:cNvPr>
          <p:cNvPicPr>
            <a:picLocks noChangeAspect="1"/>
          </p:cNvPicPr>
          <p:nvPr/>
        </p:nvPicPr>
        <p:blipFill>
          <a:blip r:embed="rId3"/>
          <a:stretch>
            <a:fillRect/>
          </a:stretch>
        </p:blipFill>
        <p:spPr>
          <a:xfrm>
            <a:off x="581192" y="1908480"/>
            <a:ext cx="5202091" cy="4566174"/>
          </a:xfrm>
          <a:prstGeom prst="rect">
            <a:avLst/>
          </a:prstGeom>
        </p:spPr>
      </p:pic>
      <p:sp>
        <p:nvSpPr>
          <p:cNvPr id="9" name="TextBox 8">
            <a:extLst>
              <a:ext uri="{FF2B5EF4-FFF2-40B4-BE49-F238E27FC236}">
                <a16:creationId xmlns:a16="http://schemas.microsoft.com/office/drawing/2014/main" id="{6B19CAD8-01D6-F224-BA1C-8DA35505B5FC}"/>
              </a:ext>
            </a:extLst>
          </p:cNvPr>
          <p:cNvSpPr txBox="1"/>
          <p:nvPr/>
        </p:nvSpPr>
        <p:spPr>
          <a:xfrm>
            <a:off x="5741889" y="1819863"/>
            <a:ext cx="6095010" cy="1200329"/>
          </a:xfrm>
          <a:prstGeom prst="rect">
            <a:avLst/>
          </a:prstGeom>
          <a:noFill/>
        </p:spPr>
        <p:txBody>
          <a:bodyPr wrap="square">
            <a:spAutoFit/>
          </a:bodyPr>
          <a:lstStyle/>
          <a:p>
            <a:r>
              <a:rPr lang="en-GB" dirty="0">
                <a:solidFill>
                  <a:srgbClr val="000000"/>
                </a:solidFill>
                <a:latin typeface="domine"/>
              </a:rPr>
              <a:t>The good news, however, is that </a:t>
            </a:r>
            <a:r>
              <a:rPr lang="en-GB" b="1" dirty="0">
                <a:solidFill>
                  <a:srgbClr val="FF0000"/>
                </a:solidFill>
                <a:latin typeface="domine"/>
              </a:rPr>
              <a:t>young lawyers and practitioners</a:t>
            </a:r>
            <a:r>
              <a:rPr lang="en-GB" dirty="0">
                <a:solidFill>
                  <a:srgbClr val="000000"/>
                </a:solidFill>
                <a:latin typeface="domine"/>
              </a:rPr>
              <a:t> are increasingly warming up the idea of incorporating technology, albeit in areas that are clerical and repetitive in nature.</a:t>
            </a:r>
            <a:endParaRPr lang="en-IN" dirty="0">
              <a:solidFill>
                <a:srgbClr val="000000"/>
              </a:solidFill>
              <a:latin typeface="domine"/>
            </a:endParaRPr>
          </a:p>
        </p:txBody>
      </p:sp>
      <p:sp>
        <p:nvSpPr>
          <p:cNvPr id="13" name="TextBox 12">
            <a:extLst>
              <a:ext uri="{FF2B5EF4-FFF2-40B4-BE49-F238E27FC236}">
                <a16:creationId xmlns:a16="http://schemas.microsoft.com/office/drawing/2014/main" id="{E83AB5D9-3E2E-A8E0-30AF-09CCD04BA099}"/>
              </a:ext>
            </a:extLst>
          </p:cNvPr>
          <p:cNvSpPr txBox="1"/>
          <p:nvPr/>
        </p:nvSpPr>
        <p:spPr>
          <a:xfrm>
            <a:off x="5741889" y="3074292"/>
            <a:ext cx="6095010" cy="2031325"/>
          </a:xfrm>
          <a:prstGeom prst="rect">
            <a:avLst/>
          </a:prstGeom>
          <a:noFill/>
        </p:spPr>
        <p:txBody>
          <a:bodyPr wrap="square">
            <a:spAutoFit/>
          </a:bodyPr>
          <a:lstStyle/>
          <a:p>
            <a:r>
              <a:rPr lang="en-GB" dirty="0">
                <a:solidFill>
                  <a:srgbClr val="000000"/>
                </a:solidFill>
                <a:latin typeface="domine"/>
              </a:rPr>
              <a:t>To help in realising greater output from the available data to gain a better perspective by analysing patterns of the decision of judges in similar cases, </a:t>
            </a:r>
            <a:r>
              <a:rPr lang="en-GB" b="1" dirty="0">
                <a:solidFill>
                  <a:srgbClr val="000000"/>
                </a:solidFill>
                <a:latin typeface="domine"/>
              </a:rPr>
              <a:t>law practitioners are now turning to legal analytics</a:t>
            </a:r>
            <a:r>
              <a:rPr lang="en-GB" dirty="0">
                <a:solidFill>
                  <a:srgbClr val="000000"/>
                </a:solidFill>
                <a:latin typeface="domine"/>
              </a:rPr>
              <a:t>. These strategic insights from legal analytics are believed to give law firms a competitive advantage and yield profits by incorporating </a:t>
            </a:r>
            <a:r>
              <a:rPr lang="en-GB" b="1" dirty="0">
                <a:solidFill>
                  <a:srgbClr val="FF0000"/>
                </a:solidFill>
                <a:latin typeface="domine"/>
              </a:rPr>
              <a:t>Machine learning</a:t>
            </a:r>
            <a:r>
              <a:rPr lang="en-GB" dirty="0">
                <a:solidFill>
                  <a:srgbClr val="000000"/>
                </a:solidFill>
                <a:latin typeface="domine"/>
              </a:rPr>
              <a:t> and </a:t>
            </a:r>
            <a:r>
              <a:rPr lang="en-GB" b="1" dirty="0">
                <a:solidFill>
                  <a:srgbClr val="FF0000"/>
                </a:solidFill>
                <a:latin typeface="domine"/>
              </a:rPr>
              <a:t>Natural language processing(NLP)</a:t>
            </a:r>
            <a:r>
              <a:rPr lang="en-GB" dirty="0">
                <a:solidFill>
                  <a:srgbClr val="000000"/>
                </a:solidFill>
                <a:latin typeface="domine"/>
              </a:rPr>
              <a:t>. </a:t>
            </a:r>
          </a:p>
        </p:txBody>
      </p:sp>
      <p:sp>
        <p:nvSpPr>
          <p:cNvPr id="15" name="TextBox 14">
            <a:extLst>
              <a:ext uri="{FF2B5EF4-FFF2-40B4-BE49-F238E27FC236}">
                <a16:creationId xmlns:a16="http://schemas.microsoft.com/office/drawing/2014/main" id="{B8709D0F-0E58-8470-3DF2-7F02010E5921}"/>
              </a:ext>
            </a:extLst>
          </p:cNvPr>
          <p:cNvSpPr txBox="1"/>
          <p:nvPr/>
        </p:nvSpPr>
        <p:spPr>
          <a:xfrm>
            <a:off x="5741889" y="5119678"/>
            <a:ext cx="6095010" cy="1477328"/>
          </a:xfrm>
          <a:prstGeom prst="rect">
            <a:avLst/>
          </a:prstGeom>
          <a:noFill/>
        </p:spPr>
        <p:txBody>
          <a:bodyPr wrap="square">
            <a:spAutoFit/>
          </a:bodyPr>
          <a:lstStyle/>
          <a:p>
            <a:r>
              <a:rPr lang="en-GB" b="1" dirty="0">
                <a:solidFill>
                  <a:srgbClr val="FF0000"/>
                </a:solidFill>
                <a:latin typeface="domine"/>
              </a:rPr>
              <a:t>Artificial intelligence</a:t>
            </a:r>
            <a:r>
              <a:rPr lang="en-GB" dirty="0">
                <a:solidFill>
                  <a:srgbClr val="000000"/>
                </a:solidFill>
                <a:latin typeface="domine"/>
              </a:rPr>
              <a:t> tools can also support law professionals in conducting due diligence in finding and understanding background information by conducting a fact check on the facts and figures. This speeds up the process while also eliminating the possibility of manual inaccuracies.</a:t>
            </a:r>
            <a:endParaRPr lang="en-IN" dirty="0">
              <a:solidFill>
                <a:srgbClr val="000000"/>
              </a:solidFill>
              <a:latin typeface="domine"/>
            </a:endParaRPr>
          </a:p>
        </p:txBody>
      </p:sp>
    </p:spTree>
    <p:extLst>
      <p:ext uri="{BB962C8B-B14F-4D97-AF65-F5344CB8AC3E}">
        <p14:creationId xmlns:p14="http://schemas.microsoft.com/office/powerpoint/2010/main" val="2302297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normAutofit/>
          </a:bodyPr>
          <a:lstStyle/>
          <a:p>
            <a:r>
              <a:rPr lang="en-GB" dirty="0">
                <a:solidFill>
                  <a:schemeClr val="tx1"/>
                </a:solidFill>
                <a:highlight>
                  <a:srgbClr val="FFFF00"/>
                </a:highlight>
              </a:rPr>
              <a:t>The future of law in India:  </a:t>
            </a:r>
            <a:r>
              <a:rPr lang="en-GB" dirty="0"/>
              <a:t>Why 94% believe research and analytics is the top skill a lawyer needs</a:t>
            </a:r>
            <a:endParaRPr lang="ru-RU" dirty="0"/>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32</a:t>
            </a:fld>
            <a:endParaRPr lang="en-US" dirty="0"/>
          </a:p>
        </p:txBody>
      </p:sp>
      <p:sp>
        <p:nvSpPr>
          <p:cNvPr id="13" name="TextBox 12">
            <a:extLst>
              <a:ext uri="{FF2B5EF4-FFF2-40B4-BE49-F238E27FC236}">
                <a16:creationId xmlns:a16="http://schemas.microsoft.com/office/drawing/2014/main" id="{7B5AE897-4327-672A-2E45-F993CDF8C2F1}"/>
              </a:ext>
            </a:extLst>
          </p:cNvPr>
          <p:cNvSpPr txBox="1"/>
          <p:nvPr/>
        </p:nvSpPr>
        <p:spPr>
          <a:xfrm>
            <a:off x="422071" y="2256429"/>
            <a:ext cx="6554682" cy="2031325"/>
          </a:xfrm>
          <a:prstGeom prst="rect">
            <a:avLst/>
          </a:prstGeom>
          <a:noFill/>
        </p:spPr>
        <p:txBody>
          <a:bodyPr wrap="square">
            <a:spAutoFit/>
          </a:bodyPr>
          <a:lstStyle/>
          <a:p>
            <a:pPr marL="285750" indent="-285750">
              <a:buFont typeface="Arial" panose="020B0604020202020204" pitchFamily="34" charset="0"/>
              <a:buChar char="•"/>
            </a:pPr>
            <a:r>
              <a:rPr lang="en-GB" b="1" i="0" dirty="0">
                <a:solidFill>
                  <a:srgbClr val="000000"/>
                </a:solidFill>
                <a:effectLst/>
                <a:latin typeface="domine"/>
              </a:rPr>
              <a:t>BML Munjal University (BMU) School of Law</a:t>
            </a:r>
            <a:r>
              <a:rPr lang="en-GB" b="0" i="0" dirty="0">
                <a:solidFill>
                  <a:srgbClr val="000000"/>
                </a:solidFill>
                <a:effectLst/>
                <a:latin typeface="domine"/>
              </a:rPr>
              <a:t> recently conducted this one-of-its-kind survey to find out what the next generation of law professionals perspective on the evolution of the legal environment in the country. </a:t>
            </a:r>
            <a:r>
              <a:rPr lang="en-GB" dirty="0">
                <a:solidFill>
                  <a:srgbClr val="000000"/>
                </a:solidFill>
                <a:latin typeface="domine"/>
              </a:rPr>
              <a:t> </a:t>
            </a:r>
            <a:r>
              <a:rPr lang="en-GB" b="0" i="0" dirty="0">
                <a:solidFill>
                  <a:srgbClr val="000000"/>
                </a:solidFill>
                <a:effectLst/>
                <a:latin typeface="domine"/>
              </a:rPr>
              <a:t>Done in collaboration with </a:t>
            </a:r>
            <a:r>
              <a:rPr lang="en-GB" b="1" i="0" dirty="0" err="1">
                <a:solidFill>
                  <a:srgbClr val="000000"/>
                </a:solidFill>
                <a:effectLst/>
                <a:latin typeface="domine"/>
              </a:rPr>
              <a:t>Vahura</a:t>
            </a:r>
            <a:r>
              <a:rPr lang="en-GB" b="1" i="0" dirty="0">
                <a:solidFill>
                  <a:srgbClr val="000000"/>
                </a:solidFill>
                <a:effectLst/>
                <a:latin typeface="domine"/>
              </a:rPr>
              <a:t> </a:t>
            </a:r>
            <a:r>
              <a:rPr lang="en-GB" i="0" dirty="0">
                <a:solidFill>
                  <a:srgbClr val="000000"/>
                </a:solidFill>
                <a:effectLst/>
                <a:latin typeface="domine"/>
              </a:rPr>
              <a:t>(https://vahura.com/)</a:t>
            </a:r>
            <a:r>
              <a:rPr lang="en-GB" b="0" i="0" dirty="0">
                <a:solidFill>
                  <a:srgbClr val="000000"/>
                </a:solidFill>
                <a:effectLst/>
                <a:latin typeface="domine"/>
              </a:rPr>
              <a:t>, a legal search and consulting firm, the survey provides aspiring lawyers with all the information they need on the future of legal practice. </a:t>
            </a:r>
          </a:p>
        </p:txBody>
      </p:sp>
      <p:sp>
        <p:nvSpPr>
          <p:cNvPr id="17" name="TextBox 16">
            <a:extLst>
              <a:ext uri="{FF2B5EF4-FFF2-40B4-BE49-F238E27FC236}">
                <a16:creationId xmlns:a16="http://schemas.microsoft.com/office/drawing/2014/main" id="{82079C9C-B79F-E7D3-5494-2015E504F7E6}"/>
              </a:ext>
            </a:extLst>
          </p:cNvPr>
          <p:cNvSpPr txBox="1"/>
          <p:nvPr/>
        </p:nvSpPr>
        <p:spPr>
          <a:xfrm>
            <a:off x="511137" y="4603436"/>
            <a:ext cx="6554682" cy="1077218"/>
          </a:xfrm>
          <a:prstGeom prst="rect">
            <a:avLst/>
          </a:prstGeom>
          <a:noFill/>
        </p:spPr>
        <p:txBody>
          <a:bodyPr wrap="square">
            <a:spAutoFit/>
          </a:bodyPr>
          <a:lstStyle/>
          <a:p>
            <a:r>
              <a:rPr lang="en-GB" sz="1600" b="1" cap="all" dirty="0">
                <a:solidFill>
                  <a:schemeClr val="accent1">
                    <a:lumMod val="75000"/>
                  </a:schemeClr>
                </a:solidFill>
                <a:latin typeface="+mj-lt"/>
                <a:ea typeface="+mj-ea"/>
                <a:cs typeface="+mj-cs"/>
              </a:rPr>
              <a:t>In a recent survey, it was found that 42 % of law practitioners anticipate that 20 % of their day to day legal work could be taken over by technology such as AI in the next 3 to 5 years.</a:t>
            </a:r>
            <a:endParaRPr lang="en-IN" sz="1600" b="1" cap="all" dirty="0">
              <a:solidFill>
                <a:schemeClr val="accent1">
                  <a:lumMod val="75000"/>
                </a:schemeClr>
              </a:solidFill>
              <a:latin typeface="+mj-lt"/>
              <a:ea typeface="+mj-ea"/>
              <a:cs typeface="+mj-cs"/>
            </a:endParaRPr>
          </a:p>
        </p:txBody>
      </p:sp>
      <p:sp>
        <p:nvSpPr>
          <p:cNvPr id="21" name="TextBox 20">
            <a:extLst>
              <a:ext uri="{FF2B5EF4-FFF2-40B4-BE49-F238E27FC236}">
                <a16:creationId xmlns:a16="http://schemas.microsoft.com/office/drawing/2014/main" id="{8129E379-6277-D605-DAC0-C42FC74B0B4D}"/>
              </a:ext>
            </a:extLst>
          </p:cNvPr>
          <p:cNvSpPr txBox="1"/>
          <p:nvPr/>
        </p:nvSpPr>
        <p:spPr>
          <a:xfrm>
            <a:off x="7365381" y="2217341"/>
            <a:ext cx="4245427" cy="3970318"/>
          </a:xfrm>
          <a:prstGeom prst="rect">
            <a:avLst/>
          </a:prstGeom>
          <a:noFill/>
        </p:spPr>
        <p:txBody>
          <a:bodyPr wrap="square">
            <a:spAutoFit/>
          </a:bodyPr>
          <a:lstStyle/>
          <a:p>
            <a:pPr marL="285750" indent="-285750">
              <a:buFont typeface="Arial" panose="020B0604020202020204" pitchFamily="34" charset="0"/>
              <a:buChar char="•"/>
            </a:pPr>
            <a:r>
              <a:rPr lang="en-GB" b="1" u="sng" cap="all" dirty="0">
                <a:solidFill>
                  <a:schemeClr val="accent1">
                    <a:lumMod val="75000"/>
                  </a:schemeClr>
                </a:solidFill>
                <a:latin typeface="+mj-lt"/>
                <a:ea typeface="+mj-ea"/>
                <a:cs typeface="+mj-cs"/>
              </a:rPr>
              <a:t>Top skills required !</a:t>
            </a:r>
          </a:p>
          <a:p>
            <a:pPr marL="285750" indent="-285750">
              <a:buFont typeface="Arial" panose="020B0604020202020204" pitchFamily="34" charset="0"/>
              <a:buChar char="•"/>
            </a:pPr>
            <a:endParaRPr lang="en-GB" cap="all" dirty="0">
              <a:solidFill>
                <a:schemeClr val="accent1">
                  <a:lumMod val="75000"/>
                </a:schemeClr>
              </a:solidFill>
              <a:latin typeface="+mj-lt"/>
              <a:ea typeface="+mj-ea"/>
              <a:cs typeface="+mj-cs"/>
            </a:endParaRPr>
          </a:p>
          <a:p>
            <a:pPr marL="342900" indent="-342900">
              <a:buFont typeface="+mj-lt"/>
              <a:buAutoNum type="arabicPeriod"/>
            </a:pPr>
            <a:r>
              <a:rPr lang="en-GB" b="1" cap="all" dirty="0">
                <a:solidFill>
                  <a:schemeClr val="accent1">
                    <a:lumMod val="75000"/>
                  </a:schemeClr>
                </a:solidFill>
                <a:latin typeface="+mj-lt"/>
                <a:ea typeface="+mj-ea"/>
                <a:cs typeface="+mj-cs"/>
              </a:rPr>
              <a:t>Research and analytics </a:t>
            </a:r>
            <a:r>
              <a:rPr lang="en-GB" cap="all" dirty="0">
                <a:solidFill>
                  <a:srgbClr val="FF0000"/>
                </a:solidFill>
                <a:latin typeface="+mj-lt"/>
                <a:ea typeface="+mj-ea"/>
                <a:cs typeface="+mj-cs"/>
              </a:rPr>
              <a:t>(94%)</a:t>
            </a:r>
          </a:p>
          <a:p>
            <a:pPr marL="342900" indent="-342900">
              <a:buFont typeface="+mj-lt"/>
              <a:buAutoNum type="arabicPeriod"/>
            </a:pPr>
            <a:endParaRPr lang="en-GB" cap="all" dirty="0">
              <a:solidFill>
                <a:srgbClr val="FF0000"/>
              </a:solidFill>
              <a:latin typeface="+mj-lt"/>
              <a:ea typeface="+mj-ea"/>
              <a:cs typeface="+mj-cs"/>
            </a:endParaRPr>
          </a:p>
          <a:p>
            <a:pPr marL="342900" indent="-342900">
              <a:buFont typeface="+mj-lt"/>
              <a:buAutoNum type="arabicPeriod"/>
            </a:pPr>
            <a:r>
              <a:rPr lang="en-GB" cap="all" dirty="0">
                <a:solidFill>
                  <a:schemeClr val="accent1">
                    <a:lumMod val="75000"/>
                  </a:schemeClr>
                </a:solidFill>
                <a:latin typeface="+mj-lt"/>
                <a:ea typeface="+mj-ea"/>
                <a:cs typeface="+mj-cs"/>
              </a:rPr>
              <a:t>Attention to detail and a sharp eye for accuracy </a:t>
            </a:r>
            <a:r>
              <a:rPr lang="en-GB" cap="all" dirty="0">
                <a:solidFill>
                  <a:srgbClr val="FF0000"/>
                </a:solidFill>
                <a:latin typeface="+mj-lt"/>
                <a:ea typeface="+mj-ea"/>
                <a:cs typeface="+mj-cs"/>
              </a:rPr>
              <a:t>(93%)</a:t>
            </a:r>
          </a:p>
          <a:p>
            <a:pPr marL="342900" indent="-342900">
              <a:buFont typeface="+mj-lt"/>
              <a:buAutoNum type="arabicPeriod"/>
            </a:pPr>
            <a:endParaRPr lang="en-GB" cap="all" dirty="0">
              <a:solidFill>
                <a:srgbClr val="FF0000"/>
              </a:solidFill>
              <a:latin typeface="+mj-lt"/>
              <a:ea typeface="+mj-ea"/>
              <a:cs typeface="+mj-cs"/>
            </a:endParaRPr>
          </a:p>
          <a:p>
            <a:pPr marL="342900" indent="-342900">
              <a:buFont typeface="+mj-lt"/>
              <a:buAutoNum type="arabicPeriod"/>
            </a:pPr>
            <a:r>
              <a:rPr lang="en-GB" cap="all" dirty="0">
                <a:solidFill>
                  <a:schemeClr val="accent1">
                    <a:lumMod val="75000"/>
                  </a:schemeClr>
                </a:solidFill>
                <a:latin typeface="+mj-lt"/>
                <a:ea typeface="+mj-ea"/>
                <a:cs typeface="+mj-cs"/>
              </a:rPr>
              <a:t>Ability to work hard </a:t>
            </a:r>
            <a:r>
              <a:rPr lang="en-GB" cap="all" dirty="0">
                <a:solidFill>
                  <a:srgbClr val="FF0000"/>
                </a:solidFill>
                <a:latin typeface="+mj-lt"/>
                <a:ea typeface="+mj-ea"/>
                <a:cs typeface="+mj-cs"/>
              </a:rPr>
              <a:t>(71%)</a:t>
            </a:r>
          </a:p>
          <a:p>
            <a:pPr marL="342900" indent="-342900">
              <a:buFont typeface="+mj-lt"/>
              <a:buAutoNum type="arabicPeriod"/>
            </a:pPr>
            <a:endParaRPr lang="en-GB" cap="all" dirty="0">
              <a:solidFill>
                <a:schemeClr val="accent1">
                  <a:lumMod val="75000"/>
                </a:schemeClr>
              </a:solidFill>
              <a:latin typeface="+mj-lt"/>
              <a:ea typeface="+mj-ea"/>
              <a:cs typeface="+mj-cs"/>
            </a:endParaRPr>
          </a:p>
          <a:p>
            <a:pPr marL="342900" indent="-342900">
              <a:buFont typeface="+mj-lt"/>
              <a:buAutoNum type="arabicPeriod"/>
            </a:pPr>
            <a:r>
              <a:rPr lang="en-GB" cap="all" dirty="0">
                <a:solidFill>
                  <a:schemeClr val="accent1">
                    <a:lumMod val="75000"/>
                  </a:schemeClr>
                </a:solidFill>
                <a:latin typeface="+mj-lt"/>
                <a:ea typeface="+mj-ea"/>
                <a:cs typeface="+mj-cs"/>
              </a:rPr>
              <a:t>An openness to learn </a:t>
            </a:r>
            <a:r>
              <a:rPr lang="en-GB" cap="all" dirty="0">
                <a:solidFill>
                  <a:srgbClr val="FF0000"/>
                </a:solidFill>
                <a:latin typeface="+mj-lt"/>
                <a:ea typeface="+mj-ea"/>
                <a:cs typeface="+mj-cs"/>
              </a:rPr>
              <a:t>(72%)</a:t>
            </a:r>
          </a:p>
          <a:p>
            <a:pPr marL="342900" indent="-342900">
              <a:buFont typeface="+mj-lt"/>
              <a:buAutoNum type="arabicPeriod"/>
            </a:pPr>
            <a:endParaRPr lang="en-GB" cap="all" dirty="0">
              <a:solidFill>
                <a:srgbClr val="FF0000"/>
              </a:solidFill>
              <a:latin typeface="+mj-lt"/>
              <a:ea typeface="+mj-ea"/>
              <a:cs typeface="+mj-cs"/>
            </a:endParaRPr>
          </a:p>
          <a:p>
            <a:pPr marL="342900" indent="-342900">
              <a:buFont typeface="+mj-lt"/>
              <a:buAutoNum type="arabicPeriod"/>
            </a:pPr>
            <a:r>
              <a:rPr lang="en-GB" cap="all" dirty="0">
                <a:solidFill>
                  <a:schemeClr val="accent1">
                    <a:lumMod val="75000"/>
                  </a:schemeClr>
                </a:solidFill>
                <a:latin typeface="+mj-lt"/>
                <a:ea typeface="+mj-ea"/>
                <a:cs typeface="+mj-cs"/>
              </a:rPr>
              <a:t>Oral and communication skills </a:t>
            </a:r>
            <a:r>
              <a:rPr lang="en-GB" cap="all" dirty="0">
                <a:solidFill>
                  <a:srgbClr val="FF0000"/>
                </a:solidFill>
                <a:latin typeface="+mj-lt"/>
                <a:ea typeface="+mj-ea"/>
                <a:cs typeface="+mj-cs"/>
              </a:rPr>
              <a:t>(88%)</a:t>
            </a:r>
            <a:r>
              <a:rPr lang="en-GB" cap="all" dirty="0">
                <a:solidFill>
                  <a:schemeClr val="accent1">
                    <a:lumMod val="75000"/>
                  </a:schemeClr>
                </a:solidFill>
                <a:latin typeface="+mj-lt"/>
                <a:ea typeface="+mj-ea"/>
                <a:cs typeface="+mj-cs"/>
              </a:rPr>
              <a:t> </a:t>
            </a:r>
          </a:p>
        </p:txBody>
      </p:sp>
      <p:cxnSp>
        <p:nvCxnSpPr>
          <p:cNvPr id="24" name="Straight Connector 23">
            <a:extLst>
              <a:ext uri="{FF2B5EF4-FFF2-40B4-BE49-F238E27FC236}">
                <a16:creationId xmlns:a16="http://schemas.microsoft.com/office/drawing/2014/main" id="{61F359F4-D525-7C30-4647-C285BDF4E380}"/>
              </a:ext>
            </a:extLst>
          </p:cNvPr>
          <p:cNvCxnSpPr/>
          <p:nvPr/>
        </p:nvCxnSpPr>
        <p:spPr>
          <a:xfrm>
            <a:off x="7065819" y="2031638"/>
            <a:ext cx="0" cy="42780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159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normAutofit/>
          </a:bodyPr>
          <a:lstStyle/>
          <a:p>
            <a:r>
              <a:rPr lang="en-GB" dirty="0"/>
              <a:t>Revolution of Legal Industry in India (</a:t>
            </a:r>
            <a:r>
              <a:rPr lang="en-GB" dirty="0">
                <a:solidFill>
                  <a:schemeClr val="tx1"/>
                </a:solidFill>
                <a:highlight>
                  <a:srgbClr val="FFFF00"/>
                </a:highlight>
              </a:rPr>
              <a:t>SUPACE</a:t>
            </a:r>
            <a:r>
              <a:rPr lang="en-GB" dirty="0"/>
              <a:t>)</a:t>
            </a:r>
            <a:endParaRPr lang="ru-RU" dirty="0"/>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33</a:t>
            </a:fld>
            <a:endParaRPr lang="en-US" dirty="0"/>
          </a:p>
        </p:txBody>
      </p:sp>
      <p:sp>
        <p:nvSpPr>
          <p:cNvPr id="23" name="TextBox 22">
            <a:extLst>
              <a:ext uri="{FF2B5EF4-FFF2-40B4-BE49-F238E27FC236}">
                <a16:creationId xmlns:a16="http://schemas.microsoft.com/office/drawing/2014/main" id="{A47BB78A-4E5F-64E5-7D7B-CC12764E28CD}"/>
              </a:ext>
            </a:extLst>
          </p:cNvPr>
          <p:cNvSpPr txBox="1"/>
          <p:nvPr/>
        </p:nvSpPr>
        <p:spPr>
          <a:xfrm>
            <a:off x="503542" y="2028824"/>
            <a:ext cx="6021948" cy="1384995"/>
          </a:xfrm>
          <a:prstGeom prst="rect">
            <a:avLst/>
          </a:prstGeom>
          <a:noFill/>
        </p:spPr>
        <p:txBody>
          <a:bodyPr wrap="square">
            <a:spAutoFit/>
          </a:bodyPr>
          <a:lstStyle/>
          <a:p>
            <a:r>
              <a:rPr lang="en-GB" sz="1400" dirty="0">
                <a:solidFill>
                  <a:srgbClr val="000000"/>
                </a:solidFill>
                <a:latin typeface="domine"/>
              </a:rPr>
              <a:t>Earlier this year, </a:t>
            </a:r>
            <a:r>
              <a:rPr lang="en-GB" sz="1400" b="1" dirty="0">
                <a:solidFill>
                  <a:srgbClr val="000000"/>
                </a:solidFill>
                <a:latin typeface="domine"/>
              </a:rPr>
              <a:t>Chief Justice of India SA </a:t>
            </a:r>
            <a:r>
              <a:rPr lang="en-GB" sz="1400" b="1" dirty="0" err="1">
                <a:solidFill>
                  <a:srgbClr val="000000"/>
                </a:solidFill>
                <a:latin typeface="domine"/>
              </a:rPr>
              <a:t>Bobde</a:t>
            </a:r>
            <a:r>
              <a:rPr lang="en-GB" sz="1400" dirty="0">
                <a:solidFill>
                  <a:srgbClr val="000000"/>
                </a:solidFill>
                <a:latin typeface="domine"/>
              </a:rPr>
              <a:t>, in no uncertain terms, underlined that the Indian judiciary must equip itself with </a:t>
            </a:r>
            <a:r>
              <a:rPr lang="en-GB" sz="1400" b="1" dirty="0">
                <a:solidFill>
                  <a:srgbClr val="000000"/>
                </a:solidFill>
                <a:latin typeface="domine"/>
              </a:rPr>
              <a:t>incorporating artificial intelligence in its system</a:t>
            </a:r>
            <a:r>
              <a:rPr lang="en-GB" sz="1400" dirty="0">
                <a:solidFill>
                  <a:srgbClr val="000000"/>
                </a:solidFill>
                <a:latin typeface="domine"/>
              </a:rPr>
              <a:t>, especially in dealing with document management and cases of repetitive nature. With more industries and professional sectors embracing AI and data analytics, the </a:t>
            </a:r>
            <a:r>
              <a:rPr lang="en-GB" sz="1400" dirty="0">
                <a:solidFill>
                  <a:srgbClr val="000000"/>
                </a:solidFill>
                <a:latin typeface="domine"/>
                <a:hlinkClick r:id="rId3">
                  <a:extLst>
                    <a:ext uri="{A12FA001-AC4F-418D-AE19-62706E023703}">
                      <ahyp:hlinkClr xmlns:ahyp="http://schemas.microsoft.com/office/drawing/2018/hyperlinkcolor" val="tx"/>
                    </a:ext>
                  </a:extLst>
                </a:hlinkClick>
              </a:rPr>
              <a:t>legal industry</a:t>
            </a:r>
            <a:r>
              <a:rPr lang="en-GB" sz="1400" dirty="0">
                <a:solidFill>
                  <a:srgbClr val="000000"/>
                </a:solidFill>
                <a:latin typeface="domine"/>
              </a:rPr>
              <a:t>, albeit in a limited way, is no exception.</a:t>
            </a:r>
            <a:endParaRPr lang="en-IN" sz="1400" dirty="0">
              <a:solidFill>
                <a:srgbClr val="000000"/>
              </a:solidFill>
              <a:latin typeface="domine"/>
            </a:endParaRPr>
          </a:p>
        </p:txBody>
      </p:sp>
      <p:pic>
        <p:nvPicPr>
          <p:cNvPr id="6" name="Picture 5">
            <a:extLst>
              <a:ext uri="{FF2B5EF4-FFF2-40B4-BE49-F238E27FC236}">
                <a16:creationId xmlns:a16="http://schemas.microsoft.com/office/drawing/2014/main" id="{52517C9D-CD44-6DCF-0E6B-05117F5A7639}"/>
              </a:ext>
            </a:extLst>
          </p:cNvPr>
          <p:cNvPicPr>
            <a:picLocks noChangeAspect="1"/>
          </p:cNvPicPr>
          <p:nvPr/>
        </p:nvPicPr>
        <p:blipFill>
          <a:blip r:embed="rId4"/>
          <a:stretch>
            <a:fillRect/>
          </a:stretch>
        </p:blipFill>
        <p:spPr>
          <a:xfrm>
            <a:off x="489903" y="3567884"/>
            <a:ext cx="2992380" cy="2767602"/>
          </a:xfrm>
          <a:prstGeom prst="rect">
            <a:avLst/>
          </a:prstGeom>
        </p:spPr>
      </p:pic>
      <p:sp>
        <p:nvSpPr>
          <p:cNvPr id="10" name="TextBox 9">
            <a:extLst>
              <a:ext uri="{FF2B5EF4-FFF2-40B4-BE49-F238E27FC236}">
                <a16:creationId xmlns:a16="http://schemas.microsoft.com/office/drawing/2014/main" id="{2E130D10-C90A-D987-54A1-3B3CA4F538A4}"/>
              </a:ext>
            </a:extLst>
          </p:cNvPr>
          <p:cNvSpPr txBox="1"/>
          <p:nvPr/>
        </p:nvSpPr>
        <p:spPr>
          <a:xfrm>
            <a:off x="3482283" y="3888240"/>
            <a:ext cx="2660653" cy="2308324"/>
          </a:xfrm>
          <a:prstGeom prst="rect">
            <a:avLst/>
          </a:prstGeom>
          <a:noFill/>
        </p:spPr>
        <p:txBody>
          <a:bodyPr wrap="square">
            <a:spAutoFit/>
          </a:bodyPr>
          <a:lstStyle/>
          <a:p>
            <a:r>
              <a:rPr lang="en-GB" dirty="0"/>
              <a:t>Recently, the Chief Justice of India (CJI) launched an Artificial Intelligence (AI) based portal ‘</a:t>
            </a:r>
            <a:r>
              <a:rPr lang="en-GB" b="1" dirty="0"/>
              <a:t>SUPACE</a:t>
            </a:r>
            <a:r>
              <a:rPr lang="en-GB" dirty="0"/>
              <a:t>’ in the judicial system aimed at assisting judges with legal research.</a:t>
            </a:r>
          </a:p>
          <a:p>
            <a:endParaRPr lang="en-IN" dirty="0"/>
          </a:p>
        </p:txBody>
      </p:sp>
      <p:pic>
        <p:nvPicPr>
          <p:cNvPr id="12" name="Picture 11">
            <a:extLst>
              <a:ext uri="{FF2B5EF4-FFF2-40B4-BE49-F238E27FC236}">
                <a16:creationId xmlns:a16="http://schemas.microsoft.com/office/drawing/2014/main" id="{C144A2CE-1FB1-BF9E-CC15-113D7BEB6B2F}"/>
              </a:ext>
            </a:extLst>
          </p:cNvPr>
          <p:cNvPicPr>
            <a:picLocks noChangeAspect="1"/>
          </p:cNvPicPr>
          <p:nvPr/>
        </p:nvPicPr>
        <p:blipFill>
          <a:blip r:embed="rId5"/>
          <a:stretch>
            <a:fillRect/>
          </a:stretch>
        </p:blipFill>
        <p:spPr>
          <a:xfrm>
            <a:off x="6571362" y="1996100"/>
            <a:ext cx="5312577" cy="3973113"/>
          </a:xfrm>
          <a:prstGeom prst="rect">
            <a:avLst/>
          </a:prstGeom>
        </p:spPr>
      </p:pic>
      <p:cxnSp>
        <p:nvCxnSpPr>
          <p:cNvPr id="14" name="Straight Connector 13">
            <a:extLst>
              <a:ext uri="{FF2B5EF4-FFF2-40B4-BE49-F238E27FC236}">
                <a16:creationId xmlns:a16="http://schemas.microsoft.com/office/drawing/2014/main" id="{8F5D47D2-2CE8-8364-43D7-F121A2E1D955}"/>
              </a:ext>
            </a:extLst>
          </p:cNvPr>
          <p:cNvCxnSpPr/>
          <p:nvPr/>
        </p:nvCxnSpPr>
        <p:spPr>
          <a:xfrm>
            <a:off x="6489864" y="2028824"/>
            <a:ext cx="0" cy="42780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669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normAutofit/>
          </a:bodyPr>
          <a:lstStyle/>
          <a:p>
            <a:r>
              <a:rPr lang="en-GB" dirty="0">
                <a:solidFill>
                  <a:schemeClr val="tx1"/>
                </a:solidFill>
                <a:highlight>
                  <a:srgbClr val="FFFF00"/>
                </a:highlight>
              </a:rPr>
              <a:t>ROSS</a:t>
            </a:r>
            <a:r>
              <a:rPr lang="en-GB" dirty="0"/>
              <a:t>(Tool for Legal </a:t>
            </a:r>
            <a:r>
              <a:rPr lang="en-GB" dirty="0" err="1"/>
              <a:t>Reseach</a:t>
            </a:r>
            <a:r>
              <a:rPr lang="en-GB" dirty="0"/>
              <a:t>) and It’s Features </a:t>
            </a:r>
            <a:endParaRPr lang="ru-RU" dirty="0"/>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34</a:t>
            </a:fld>
            <a:endParaRPr lang="en-US" dirty="0"/>
          </a:p>
        </p:txBody>
      </p:sp>
      <p:sp>
        <p:nvSpPr>
          <p:cNvPr id="6" name="TextBox 5">
            <a:extLst>
              <a:ext uri="{FF2B5EF4-FFF2-40B4-BE49-F238E27FC236}">
                <a16:creationId xmlns:a16="http://schemas.microsoft.com/office/drawing/2014/main" id="{CE6D43F1-7194-56BC-C791-FE3A468CAC9C}"/>
              </a:ext>
            </a:extLst>
          </p:cNvPr>
          <p:cNvSpPr txBox="1"/>
          <p:nvPr/>
        </p:nvSpPr>
        <p:spPr>
          <a:xfrm>
            <a:off x="469075" y="2028334"/>
            <a:ext cx="6222670" cy="3970318"/>
          </a:xfrm>
          <a:prstGeom prst="rect">
            <a:avLst/>
          </a:prstGeom>
          <a:noFill/>
        </p:spPr>
        <p:txBody>
          <a:bodyPr wrap="square">
            <a:spAutoFit/>
          </a:bodyPr>
          <a:lstStyle/>
          <a:p>
            <a:r>
              <a:rPr lang="en-GB" b="0" i="0" dirty="0">
                <a:solidFill>
                  <a:srgbClr val="000000"/>
                </a:solidFill>
                <a:effectLst/>
                <a:latin typeface="EB Garamond" panose="00000500000000000000" pitchFamily="2" charset="0"/>
              </a:rPr>
              <a:t>Given the efficiency and sorting speed of machines, </a:t>
            </a:r>
            <a:r>
              <a:rPr lang="en-GB" b="1" i="0" dirty="0">
                <a:solidFill>
                  <a:srgbClr val="000000"/>
                </a:solidFill>
                <a:effectLst/>
                <a:latin typeface="EB Garamond" panose="00000500000000000000" pitchFamily="2" charset="0"/>
              </a:rPr>
              <a:t>several AI-based software</a:t>
            </a:r>
            <a:r>
              <a:rPr lang="en-GB" b="0" i="0" dirty="0">
                <a:solidFill>
                  <a:srgbClr val="000000"/>
                </a:solidFill>
                <a:effectLst/>
                <a:latin typeface="EB Garamond" panose="00000500000000000000" pitchFamily="2" charset="0"/>
              </a:rPr>
              <a:t> is being used for reviewing documents to establish its relevance to a given case. </a:t>
            </a:r>
          </a:p>
          <a:p>
            <a:endParaRPr lang="en-GB" dirty="0">
              <a:solidFill>
                <a:srgbClr val="000000"/>
              </a:solidFill>
              <a:latin typeface="EB Garamond" panose="00000500000000000000" pitchFamily="2" charset="0"/>
            </a:endParaRPr>
          </a:p>
          <a:p>
            <a:r>
              <a:rPr lang="en-GB" b="0" i="0" dirty="0">
                <a:solidFill>
                  <a:srgbClr val="000000"/>
                </a:solidFill>
                <a:effectLst/>
                <a:latin typeface="EB Garamond" panose="00000500000000000000" pitchFamily="2" charset="0"/>
              </a:rPr>
              <a:t>AI-assistant ROSS Intelligence, an online legal research tool built upon </a:t>
            </a:r>
            <a:r>
              <a:rPr lang="en-GB" b="1" i="0" dirty="0">
                <a:solidFill>
                  <a:srgbClr val="000000"/>
                </a:solidFill>
                <a:effectLst/>
                <a:latin typeface="EB Garamond" panose="00000500000000000000" pitchFamily="2" charset="0"/>
              </a:rPr>
              <a:t>IBM’s Watson</a:t>
            </a:r>
            <a:r>
              <a:rPr lang="en-GB" b="0" i="0" dirty="0">
                <a:solidFill>
                  <a:srgbClr val="000000"/>
                </a:solidFill>
                <a:effectLst/>
                <a:latin typeface="EB Garamond" panose="00000500000000000000" pitchFamily="2" charset="0"/>
              </a:rPr>
              <a:t>, has been helping lawyers in </a:t>
            </a:r>
            <a:r>
              <a:rPr lang="en-GB" b="1" i="0" dirty="0">
                <a:solidFill>
                  <a:srgbClr val="000000"/>
                </a:solidFill>
                <a:effectLst/>
                <a:latin typeface="EB Garamond" panose="00000500000000000000" pitchFamily="2" charset="0"/>
              </a:rPr>
              <a:t>mining information from tonnes of legal paperwork</a:t>
            </a:r>
            <a:r>
              <a:rPr lang="en-GB" b="0" i="0" dirty="0">
                <a:solidFill>
                  <a:srgbClr val="000000"/>
                </a:solidFill>
                <a:effectLst/>
                <a:latin typeface="EB Garamond" panose="00000500000000000000" pitchFamily="2" charset="0"/>
              </a:rPr>
              <a:t> through its cognitive computing and natural language processing capabilities. </a:t>
            </a:r>
          </a:p>
          <a:p>
            <a:endParaRPr lang="en-GB" dirty="0">
              <a:solidFill>
                <a:srgbClr val="000000"/>
              </a:solidFill>
              <a:latin typeface="EB Garamond" panose="00000500000000000000" pitchFamily="2" charset="0"/>
            </a:endParaRPr>
          </a:p>
          <a:p>
            <a:r>
              <a:rPr lang="en-GB" b="0" i="0" dirty="0">
                <a:solidFill>
                  <a:srgbClr val="000000"/>
                </a:solidFill>
                <a:effectLst/>
                <a:latin typeface="EB Garamond" panose="00000500000000000000" pitchFamily="2" charset="0"/>
              </a:rPr>
              <a:t>Currently, ROSS Intelligence is being used across several law firms around the world, including some prominent names such as</a:t>
            </a:r>
          </a:p>
          <a:p>
            <a:r>
              <a:rPr lang="en-GB" b="0" i="0" dirty="0">
                <a:solidFill>
                  <a:srgbClr val="000000"/>
                </a:solidFill>
                <a:effectLst/>
                <a:latin typeface="EB Garamond" panose="00000500000000000000" pitchFamily="2" charset="0"/>
              </a:rPr>
              <a:t>USA-based Baker Hostetler, Salazar Jackson, and K&amp;L Gates.</a:t>
            </a:r>
          </a:p>
          <a:p>
            <a:endParaRPr lang="en-GB" dirty="0">
              <a:solidFill>
                <a:srgbClr val="000000"/>
              </a:solidFill>
              <a:latin typeface="EB Garamond" panose="00000500000000000000" pitchFamily="2" charset="0"/>
            </a:endParaRPr>
          </a:p>
          <a:p>
            <a:r>
              <a:rPr lang="en-IN" dirty="0"/>
              <a:t>https://www.rossintelligence.com/what-is-ai</a:t>
            </a:r>
          </a:p>
        </p:txBody>
      </p:sp>
      <p:sp>
        <p:nvSpPr>
          <p:cNvPr id="9" name="TextBox 8">
            <a:extLst>
              <a:ext uri="{FF2B5EF4-FFF2-40B4-BE49-F238E27FC236}">
                <a16:creationId xmlns:a16="http://schemas.microsoft.com/office/drawing/2014/main" id="{9FF6A7F6-47CA-3DDA-CE7C-F188EACDF13E}"/>
              </a:ext>
            </a:extLst>
          </p:cNvPr>
          <p:cNvSpPr txBox="1"/>
          <p:nvPr/>
        </p:nvSpPr>
        <p:spPr>
          <a:xfrm>
            <a:off x="6840187" y="1997839"/>
            <a:ext cx="4882738" cy="4278094"/>
          </a:xfrm>
          <a:prstGeom prst="rect">
            <a:avLst/>
          </a:prstGeom>
          <a:noFill/>
        </p:spPr>
        <p:txBody>
          <a:bodyPr wrap="square">
            <a:spAutoFit/>
          </a:bodyPr>
          <a:lstStyle/>
          <a:p>
            <a:pPr algn="l"/>
            <a:r>
              <a:rPr lang="en-GB" sz="1600" b="1" cap="all" dirty="0">
                <a:solidFill>
                  <a:schemeClr val="accent1">
                    <a:lumMod val="75000"/>
                  </a:schemeClr>
                </a:solidFill>
                <a:latin typeface="+mj-lt"/>
                <a:ea typeface="+mj-ea"/>
                <a:cs typeface="+mj-cs"/>
              </a:rPr>
              <a:t>Question-based Search</a:t>
            </a:r>
          </a:p>
          <a:p>
            <a:pPr algn="l"/>
            <a:r>
              <a:rPr lang="en-GB" sz="1200" b="1" i="0" dirty="0">
                <a:solidFill>
                  <a:srgbClr val="000000"/>
                </a:solidFill>
                <a:effectLst/>
                <a:latin typeface="Inter"/>
              </a:rPr>
              <a:t>Search less, answer more.</a:t>
            </a:r>
          </a:p>
          <a:p>
            <a:pPr algn="l"/>
            <a:r>
              <a:rPr lang="en-GB" sz="1200" b="0" i="0" dirty="0">
                <a:solidFill>
                  <a:srgbClr val="000000"/>
                </a:solidFill>
                <a:effectLst/>
                <a:latin typeface="Inter"/>
              </a:rPr>
              <a:t>Save time by asking your legal question in language you would use with a colleague.</a:t>
            </a:r>
          </a:p>
          <a:p>
            <a:pPr algn="l"/>
            <a:endParaRPr lang="en-GB" sz="1200" dirty="0">
              <a:solidFill>
                <a:srgbClr val="000000"/>
              </a:solidFill>
              <a:latin typeface="Inter"/>
            </a:endParaRPr>
          </a:p>
          <a:p>
            <a:pPr algn="l"/>
            <a:r>
              <a:rPr lang="en-GB" sz="1600" b="1" cap="all" dirty="0">
                <a:solidFill>
                  <a:schemeClr val="accent1">
                    <a:lumMod val="75000"/>
                  </a:schemeClr>
                </a:solidFill>
                <a:latin typeface="+mj-lt"/>
                <a:ea typeface="+mj-ea"/>
                <a:cs typeface="+mj-cs"/>
              </a:rPr>
              <a:t>Find Similar Language</a:t>
            </a:r>
          </a:p>
          <a:p>
            <a:pPr algn="l"/>
            <a:r>
              <a:rPr lang="en-GB" sz="1200" b="1" i="0" dirty="0">
                <a:solidFill>
                  <a:srgbClr val="000000"/>
                </a:solidFill>
                <a:effectLst/>
                <a:latin typeface="Inter"/>
              </a:rPr>
              <a:t>Leave no stone unturned.</a:t>
            </a:r>
          </a:p>
          <a:p>
            <a:pPr algn="l"/>
            <a:r>
              <a:rPr lang="en-GB" sz="1200" b="0" i="0" dirty="0">
                <a:solidFill>
                  <a:srgbClr val="000000"/>
                </a:solidFill>
                <a:effectLst/>
                <a:latin typeface="Inter"/>
              </a:rPr>
              <a:t>Highlight text to find other cases with similar language to strengthen your position.</a:t>
            </a:r>
          </a:p>
          <a:p>
            <a:pPr algn="l"/>
            <a:endParaRPr lang="en-GB" sz="1200" dirty="0">
              <a:solidFill>
                <a:srgbClr val="000000"/>
              </a:solidFill>
              <a:latin typeface="Inter"/>
            </a:endParaRPr>
          </a:p>
          <a:p>
            <a:r>
              <a:rPr lang="en-GB" sz="1600" b="1" cap="all" dirty="0">
                <a:solidFill>
                  <a:schemeClr val="accent1">
                    <a:lumMod val="75000"/>
                  </a:schemeClr>
                </a:solidFill>
                <a:latin typeface="+mj-lt"/>
                <a:ea typeface="+mj-ea"/>
                <a:cs typeface="+mj-cs"/>
              </a:rPr>
              <a:t>Document Analyzer</a:t>
            </a:r>
          </a:p>
          <a:p>
            <a:pPr algn="l"/>
            <a:r>
              <a:rPr lang="en-GB" sz="1200" b="1" i="0" dirty="0">
                <a:solidFill>
                  <a:srgbClr val="000000"/>
                </a:solidFill>
                <a:effectLst/>
                <a:latin typeface="Inter"/>
              </a:rPr>
              <a:t>Ensure your arguments are bulletproof.</a:t>
            </a:r>
          </a:p>
          <a:p>
            <a:pPr algn="l"/>
            <a:r>
              <a:rPr lang="en-GB" sz="1200" b="0" i="0" dirty="0">
                <a:solidFill>
                  <a:srgbClr val="000000"/>
                </a:solidFill>
                <a:effectLst/>
                <a:latin typeface="Inter"/>
              </a:rPr>
              <a:t>Check overturned and questioned treatments on any legal documents.</a:t>
            </a:r>
          </a:p>
          <a:p>
            <a:pPr algn="l"/>
            <a:endParaRPr lang="en-GB" sz="1200" dirty="0">
              <a:solidFill>
                <a:srgbClr val="000000"/>
              </a:solidFill>
              <a:latin typeface="Inter"/>
            </a:endParaRPr>
          </a:p>
          <a:p>
            <a:r>
              <a:rPr lang="en-GB" sz="1600" b="1" cap="all" dirty="0">
                <a:solidFill>
                  <a:schemeClr val="accent1">
                    <a:lumMod val="75000"/>
                  </a:schemeClr>
                </a:solidFill>
                <a:latin typeface="+mj-lt"/>
                <a:ea typeface="+mj-ea"/>
                <a:cs typeface="+mj-cs"/>
              </a:rPr>
              <a:t>Question-focused Case Overviews</a:t>
            </a:r>
          </a:p>
          <a:p>
            <a:pPr algn="l"/>
            <a:r>
              <a:rPr lang="en-GB" sz="1200" b="1" i="0" dirty="0">
                <a:solidFill>
                  <a:srgbClr val="000000"/>
                </a:solidFill>
                <a:effectLst/>
                <a:latin typeface="Inter"/>
              </a:rPr>
              <a:t>Get straight to the point.</a:t>
            </a:r>
          </a:p>
          <a:p>
            <a:pPr algn="l"/>
            <a:r>
              <a:rPr lang="en-GB" sz="1200" b="0" i="0" dirty="0">
                <a:solidFill>
                  <a:srgbClr val="000000"/>
                </a:solidFill>
                <a:effectLst/>
                <a:latin typeface="Inter"/>
              </a:rPr>
              <a:t>Automatically summarize a case in the context of your query.</a:t>
            </a:r>
          </a:p>
          <a:p>
            <a:pPr algn="l"/>
            <a:endParaRPr lang="en-GB" sz="1200" b="0" i="0" dirty="0">
              <a:solidFill>
                <a:srgbClr val="000000"/>
              </a:solidFill>
              <a:effectLst/>
              <a:latin typeface="Inter"/>
            </a:endParaRPr>
          </a:p>
          <a:p>
            <a:r>
              <a:rPr lang="en-GB" sz="1600" b="1" cap="all" dirty="0">
                <a:solidFill>
                  <a:schemeClr val="accent1">
                    <a:lumMod val="75000"/>
                  </a:schemeClr>
                </a:solidFill>
                <a:latin typeface="+mj-lt"/>
                <a:ea typeface="+mj-ea"/>
                <a:cs typeface="+mj-cs"/>
              </a:rPr>
              <a:t>Case Treatments</a:t>
            </a:r>
          </a:p>
          <a:p>
            <a:pPr algn="l"/>
            <a:r>
              <a:rPr lang="en-GB" sz="1200" b="1" i="0" dirty="0">
                <a:solidFill>
                  <a:srgbClr val="000000"/>
                </a:solidFill>
                <a:effectLst/>
                <a:latin typeface="Inter"/>
              </a:rPr>
              <a:t>Avoid bad law.</a:t>
            </a:r>
          </a:p>
          <a:p>
            <a:pPr algn="l"/>
            <a:r>
              <a:rPr lang="en-GB" sz="1200" b="0" i="0" dirty="0">
                <a:solidFill>
                  <a:srgbClr val="000000"/>
                </a:solidFill>
                <a:effectLst/>
                <a:latin typeface="Inter"/>
              </a:rPr>
              <a:t>Quickly spot cases that have been overturned or criticized.</a:t>
            </a:r>
          </a:p>
        </p:txBody>
      </p:sp>
      <p:pic>
        <p:nvPicPr>
          <p:cNvPr id="11" name="Picture 10">
            <a:extLst>
              <a:ext uri="{FF2B5EF4-FFF2-40B4-BE49-F238E27FC236}">
                <a16:creationId xmlns:a16="http://schemas.microsoft.com/office/drawing/2014/main" id="{8B531814-7ECB-6943-A83A-490C33876A41}"/>
              </a:ext>
            </a:extLst>
          </p:cNvPr>
          <p:cNvPicPr>
            <a:picLocks noChangeAspect="1"/>
          </p:cNvPicPr>
          <p:nvPr/>
        </p:nvPicPr>
        <p:blipFill>
          <a:blip r:embed="rId3"/>
          <a:stretch>
            <a:fillRect/>
          </a:stretch>
        </p:blipFill>
        <p:spPr>
          <a:xfrm>
            <a:off x="9885857" y="702156"/>
            <a:ext cx="1609458" cy="1079259"/>
          </a:xfrm>
          <a:prstGeom prst="rect">
            <a:avLst/>
          </a:prstGeom>
        </p:spPr>
      </p:pic>
      <p:cxnSp>
        <p:nvCxnSpPr>
          <p:cNvPr id="13" name="Straight Connector 12">
            <a:extLst>
              <a:ext uri="{FF2B5EF4-FFF2-40B4-BE49-F238E27FC236}">
                <a16:creationId xmlns:a16="http://schemas.microsoft.com/office/drawing/2014/main" id="{C870CF3F-2469-D1EA-917C-5E5EE73EBB4B}"/>
              </a:ext>
            </a:extLst>
          </p:cNvPr>
          <p:cNvCxnSpPr/>
          <p:nvPr/>
        </p:nvCxnSpPr>
        <p:spPr>
          <a:xfrm>
            <a:off x="6578930" y="2028334"/>
            <a:ext cx="0" cy="42780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364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normAutofit/>
          </a:bodyPr>
          <a:lstStyle/>
          <a:p>
            <a:r>
              <a:rPr lang="en-GB" dirty="0"/>
              <a:t>Indian Companies in the Legal Space</a:t>
            </a:r>
            <a:endParaRPr lang="ru-RU" dirty="0"/>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35</a:t>
            </a:fld>
            <a:endParaRPr lang="en-US" dirty="0"/>
          </a:p>
        </p:txBody>
      </p:sp>
      <p:pic>
        <p:nvPicPr>
          <p:cNvPr id="7" name="Picture 6">
            <a:extLst>
              <a:ext uri="{FF2B5EF4-FFF2-40B4-BE49-F238E27FC236}">
                <a16:creationId xmlns:a16="http://schemas.microsoft.com/office/drawing/2014/main" id="{C6E472AA-9137-1290-3A6C-5FD398F596AF}"/>
              </a:ext>
            </a:extLst>
          </p:cNvPr>
          <p:cNvPicPr>
            <a:picLocks noChangeAspect="1"/>
          </p:cNvPicPr>
          <p:nvPr/>
        </p:nvPicPr>
        <p:blipFill>
          <a:blip r:embed="rId3"/>
          <a:stretch>
            <a:fillRect/>
          </a:stretch>
        </p:blipFill>
        <p:spPr>
          <a:xfrm>
            <a:off x="301662" y="2630304"/>
            <a:ext cx="4054163" cy="823362"/>
          </a:xfrm>
          <a:prstGeom prst="rect">
            <a:avLst/>
          </a:prstGeom>
        </p:spPr>
      </p:pic>
      <p:sp>
        <p:nvSpPr>
          <p:cNvPr id="15" name="TextBox 14">
            <a:extLst>
              <a:ext uri="{FF2B5EF4-FFF2-40B4-BE49-F238E27FC236}">
                <a16:creationId xmlns:a16="http://schemas.microsoft.com/office/drawing/2014/main" id="{74E77C7F-13D6-A54A-9883-3BDEE52CCC83}"/>
              </a:ext>
            </a:extLst>
          </p:cNvPr>
          <p:cNvSpPr txBox="1"/>
          <p:nvPr/>
        </p:nvSpPr>
        <p:spPr>
          <a:xfrm>
            <a:off x="4409264" y="2164822"/>
            <a:ext cx="7575615" cy="1754326"/>
          </a:xfrm>
          <a:prstGeom prst="rect">
            <a:avLst/>
          </a:prstGeom>
          <a:noFill/>
        </p:spPr>
        <p:txBody>
          <a:bodyPr wrap="square">
            <a:spAutoFit/>
          </a:bodyPr>
          <a:lstStyle/>
          <a:p>
            <a:r>
              <a:rPr lang="en-GB" dirty="0"/>
              <a:t>Gurugram-based </a:t>
            </a:r>
            <a:r>
              <a:rPr lang="en-GB" dirty="0" err="1"/>
              <a:t>LegalKart</a:t>
            </a:r>
            <a:r>
              <a:rPr lang="en-GB" dirty="0"/>
              <a:t> provides an AI-based app that connects clients with the best lawyers available in their vicinity. The clients also get real-time updates, information sharing and assistance. Reportedly India’s first practice management system for lawyers, </a:t>
            </a:r>
            <a:r>
              <a:rPr lang="en-GB" dirty="0" err="1"/>
              <a:t>LegalKart</a:t>
            </a:r>
            <a:r>
              <a:rPr lang="en-GB" dirty="0"/>
              <a:t> promises to revolutionise the way law professionals manage their practice. </a:t>
            </a:r>
            <a:r>
              <a:rPr lang="en-GB" dirty="0" err="1"/>
              <a:t>LegalKart’s</a:t>
            </a:r>
            <a:r>
              <a:rPr lang="en-GB" dirty="0"/>
              <a:t> clientele includes big names such as Ola and </a:t>
            </a:r>
            <a:r>
              <a:rPr lang="en-GB" dirty="0" err="1"/>
              <a:t>ZoomCars</a:t>
            </a:r>
            <a:r>
              <a:rPr lang="en-GB" dirty="0"/>
              <a:t>.</a:t>
            </a:r>
            <a:endParaRPr lang="en-IN" dirty="0"/>
          </a:p>
        </p:txBody>
      </p:sp>
      <p:pic>
        <p:nvPicPr>
          <p:cNvPr id="17" name="Picture 16">
            <a:extLst>
              <a:ext uri="{FF2B5EF4-FFF2-40B4-BE49-F238E27FC236}">
                <a16:creationId xmlns:a16="http://schemas.microsoft.com/office/drawing/2014/main" id="{5B3F26A6-0BBB-1919-05C8-AEF03BC04756}"/>
              </a:ext>
            </a:extLst>
          </p:cNvPr>
          <p:cNvPicPr>
            <a:picLocks noChangeAspect="1"/>
          </p:cNvPicPr>
          <p:nvPr/>
        </p:nvPicPr>
        <p:blipFill>
          <a:blip r:embed="rId4"/>
          <a:stretch>
            <a:fillRect/>
          </a:stretch>
        </p:blipFill>
        <p:spPr>
          <a:xfrm>
            <a:off x="581192" y="4572303"/>
            <a:ext cx="3489036" cy="1264419"/>
          </a:xfrm>
          <a:prstGeom prst="rect">
            <a:avLst/>
          </a:prstGeom>
        </p:spPr>
      </p:pic>
      <p:sp>
        <p:nvSpPr>
          <p:cNvPr id="21" name="TextBox 20">
            <a:extLst>
              <a:ext uri="{FF2B5EF4-FFF2-40B4-BE49-F238E27FC236}">
                <a16:creationId xmlns:a16="http://schemas.microsoft.com/office/drawing/2014/main" id="{B7BCE258-3C65-DA8F-E524-F972D83C77C6}"/>
              </a:ext>
            </a:extLst>
          </p:cNvPr>
          <p:cNvSpPr txBox="1"/>
          <p:nvPr/>
        </p:nvSpPr>
        <p:spPr>
          <a:xfrm>
            <a:off x="4355825" y="4401518"/>
            <a:ext cx="7685754" cy="1754326"/>
          </a:xfrm>
          <a:prstGeom prst="rect">
            <a:avLst/>
          </a:prstGeom>
          <a:noFill/>
        </p:spPr>
        <p:txBody>
          <a:bodyPr wrap="square">
            <a:spAutoFit/>
          </a:bodyPr>
          <a:lstStyle/>
          <a:p>
            <a:r>
              <a:rPr lang="en-GB" dirty="0"/>
              <a:t>Bangalore-based </a:t>
            </a:r>
            <a:r>
              <a:rPr lang="en-GB" dirty="0" err="1"/>
              <a:t>SpotDraft</a:t>
            </a:r>
            <a:r>
              <a:rPr lang="en-GB" dirty="0"/>
              <a:t> is an </a:t>
            </a:r>
            <a:r>
              <a:rPr lang="en-GB" b="1" dirty="0">
                <a:solidFill>
                  <a:srgbClr val="FF0000"/>
                </a:solidFill>
              </a:rPr>
              <a:t>AI-based contract management platform that helps customers draft, review, manage and sign contracts</a:t>
            </a:r>
            <a:r>
              <a:rPr lang="en-GB" dirty="0"/>
              <a:t>. This AI platform can also analyse legal documents and suggest users on clauses that can be negotiated on. The platform uses AI and ML for </a:t>
            </a:r>
            <a:r>
              <a:rPr lang="en-GB" b="1" dirty="0">
                <a:solidFill>
                  <a:srgbClr val="FF0000"/>
                </a:solidFill>
              </a:rPr>
              <a:t>text analysis</a:t>
            </a:r>
            <a:r>
              <a:rPr lang="en-GB" dirty="0"/>
              <a:t>, which is conventionally used in academic work. Founded in 2017, </a:t>
            </a:r>
            <a:r>
              <a:rPr lang="en-GB" dirty="0" err="1"/>
              <a:t>SpotDraft</a:t>
            </a:r>
            <a:r>
              <a:rPr lang="en-GB" dirty="0"/>
              <a:t> has processed over 6,000,000 contracts as per the company website.</a:t>
            </a:r>
            <a:endParaRPr lang="en-IN" dirty="0"/>
          </a:p>
        </p:txBody>
      </p:sp>
    </p:spTree>
    <p:extLst>
      <p:ext uri="{BB962C8B-B14F-4D97-AF65-F5344CB8AC3E}">
        <p14:creationId xmlns:p14="http://schemas.microsoft.com/office/powerpoint/2010/main" val="1094208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normAutofit/>
          </a:bodyPr>
          <a:lstStyle/>
          <a:p>
            <a:r>
              <a:rPr lang="en-GB" dirty="0"/>
              <a:t>Indian Companies in the Legal Space</a:t>
            </a:r>
            <a:endParaRPr lang="ru-RU" dirty="0"/>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36</a:t>
            </a:fld>
            <a:endParaRPr lang="en-US" dirty="0"/>
          </a:p>
        </p:txBody>
      </p:sp>
      <p:pic>
        <p:nvPicPr>
          <p:cNvPr id="10" name="Picture 9">
            <a:extLst>
              <a:ext uri="{FF2B5EF4-FFF2-40B4-BE49-F238E27FC236}">
                <a16:creationId xmlns:a16="http://schemas.microsoft.com/office/drawing/2014/main" id="{AC71FFB1-B0E1-E3E6-4C21-0455EA7BB957}"/>
              </a:ext>
            </a:extLst>
          </p:cNvPr>
          <p:cNvPicPr>
            <a:picLocks noChangeAspect="1"/>
          </p:cNvPicPr>
          <p:nvPr/>
        </p:nvPicPr>
        <p:blipFill>
          <a:blip r:embed="rId3"/>
          <a:stretch>
            <a:fillRect/>
          </a:stretch>
        </p:blipFill>
        <p:spPr>
          <a:xfrm>
            <a:off x="464099" y="2358482"/>
            <a:ext cx="3363359" cy="913170"/>
          </a:xfrm>
          <a:prstGeom prst="rect">
            <a:avLst/>
          </a:prstGeom>
        </p:spPr>
      </p:pic>
      <p:sp>
        <p:nvSpPr>
          <p:cNvPr id="14" name="TextBox 13">
            <a:extLst>
              <a:ext uri="{FF2B5EF4-FFF2-40B4-BE49-F238E27FC236}">
                <a16:creationId xmlns:a16="http://schemas.microsoft.com/office/drawing/2014/main" id="{179B5844-03C3-AC5F-7B7C-58AB4BCD4BF5}"/>
              </a:ext>
            </a:extLst>
          </p:cNvPr>
          <p:cNvSpPr txBox="1"/>
          <p:nvPr/>
        </p:nvSpPr>
        <p:spPr>
          <a:xfrm>
            <a:off x="3827457" y="1997839"/>
            <a:ext cx="7900443" cy="2585323"/>
          </a:xfrm>
          <a:prstGeom prst="rect">
            <a:avLst/>
          </a:prstGeom>
          <a:noFill/>
        </p:spPr>
        <p:txBody>
          <a:bodyPr wrap="square">
            <a:spAutoFit/>
          </a:bodyPr>
          <a:lstStyle/>
          <a:p>
            <a:r>
              <a:rPr lang="en-GB" dirty="0"/>
              <a:t>An NCR-based </a:t>
            </a:r>
            <a:r>
              <a:rPr lang="en-GB" dirty="0" err="1"/>
              <a:t>startup</a:t>
            </a:r>
            <a:r>
              <a:rPr lang="en-GB" dirty="0"/>
              <a:t> </a:t>
            </a:r>
            <a:r>
              <a:rPr lang="en-GB" dirty="0" err="1"/>
              <a:t>CaseMine</a:t>
            </a:r>
            <a:r>
              <a:rPr lang="en-GB" dirty="0"/>
              <a:t> is using AI to make legal research and analysis more in-depth and comprehensive as opposed to a regular search. </a:t>
            </a:r>
          </a:p>
          <a:p>
            <a:r>
              <a:rPr lang="en-GB" dirty="0"/>
              <a:t>The </a:t>
            </a:r>
            <a:r>
              <a:rPr lang="en-GB" dirty="0" err="1"/>
              <a:t>CaseIQ</a:t>
            </a:r>
            <a:r>
              <a:rPr lang="en-GB" dirty="0"/>
              <a:t> software is a virtual research assistant provided by the company that obtains results from legal documents. The software helps in obtaining relevant search results without the need to reformulate case facts into searchable legal propositions. </a:t>
            </a:r>
          </a:p>
          <a:p>
            <a:r>
              <a:rPr lang="en-GB" dirty="0"/>
              <a:t>Essentially a case law analytics system, </a:t>
            </a:r>
            <a:r>
              <a:rPr lang="en-GB" dirty="0" err="1"/>
              <a:t>CaseMine</a:t>
            </a:r>
            <a:r>
              <a:rPr lang="en-GB" dirty="0"/>
              <a:t> “enhances </a:t>
            </a:r>
            <a:r>
              <a:rPr lang="en-GB" b="1" dirty="0">
                <a:solidFill>
                  <a:srgbClr val="FF0000"/>
                </a:solidFill>
              </a:rPr>
              <a:t>traditional legal research to move beyond mere keywords and retrieve relevant results using entire passages and briefs</a:t>
            </a:r>
            <a:r>
              <a:rPr lang="en-GB" dirty="0"/>
              <a:t>.” </a:t>
            </a:r>
            <a:endParaRPr lang="en-IN" dirty="0"/>
          </a:p>
        </p:txBody>
      </p:sp>
      <p:pic>
        <p:nvPicPr>
          <p:cNvPr id="18" name="Picture 17">
            <a:extLst>
              <a:ext uri="{FF2B5EF4-FFF2-40B4-BE49-F238E27FC236}">
                <a16:creationId xmlns:a16="http://schemas.microsoft.com/office/drawing/2014/main" id="{818982F0-D4F1-D5AC-C1EC-F1827A6F69E6}"/>
              </a:ext>
            </a:extLst>
          </p:cNvPr>
          <p:cNvPicPr>
            <a:picLocks noChangeAspect="1"/>
          </p:cNvPicPr>
          <p:nvPr/>
        </p:nvPicPr>
        <p:blipFill>
          <a:blip r:embed="rId4"/>
          <a:stretch>
            <a:fillRect/>
          </a:stretch>
        </p:blipFill>
        <p:spPr>
          <a:xfrm>
            <a:off x="136012" y="4930470"/>
            <a:ext cx="3527765" cy="965629"/>
          </a:xfrm>
          <a:prstGeom prst="rect">
            <a:avLst/>
          </a:prstGeom>
        </p:spPr>
      </p:pic>
      <p:sp>
        <p:nvSpPr>
          <p:cNvPr id="23" name="TextBox 22">
            <a:extLst>
              <a:ext uri="{FF2B5EF4-FFF2-40B4-BE49-F238E27FC236}">
                <a16:creationId xmlns:a16="http://schemas.microsoft.com/office/drawing/2014/main" id="{127B1553-A910-6585-5AD3-CCEDAF4D68F3}"/>
              </a:ext>
            </a:extLst>
          </p:cNvPr>
          <p:cNvSpPr txBox="1"/>
          <p:nvPr/>
        </p:nvSpPr>
        <p:spPr>
          <a:xfrm>
            <a:off x="3827457" y="4865045"/>
            <a:ext cx="7893838" cy="1477328"/>
          </a:xfrm>
          <a:prstGeom prst="rect">
            <a:avLst/>
          </a:prstGeom>
          <a:noFill/>
        </p:spPr>
        <p:txBody>
          <a:bodyPr wrap="square">
            <a:spAutoFit/>
          </a:bodyPr>
          <a:lstStyle/>
          <a:p>
            <a:r>
              <a:rPr lang="en-GB" dirty="0"/>
              <a:t>Taking this concept from fiction to reality, Gaurav Shrivastava, Co-founder of </a:t>
            </a:r>
            <a:r>
              <a:rPr lang="en-GB" dirty="0" err="1"/>
              <a:t>Zimmber</a:t>
            </a:r>
            <a:r>
              <a:rPr lang="en-GB" dirty="0"/>
              <a:t>, built a </a:t>
            </a:r>
            <a:r>
              <a:rPr lang="en-GB" dirty="0" err="1"/>
              <a:t>startup</a:t>
            </a:r>
            <a:r>
              <a:rPr lang="en-GB" dirty="0"/>
              <a:t> for a transparent data machine - called </a:t>
            </a:r>
            <a:r>
              <a:rPr lang="en-GB" dirty="0" err="1"/>
              <a:t>Pensieve</a:t>
            </a:r>
            <a:r>
              <a:rPr lang="en-GB" dirty="0"/>
              <a:t> - with Co-founder </a:t>
            </a:r>
            <a:r>
              <a:rPr lang="en-GB" dirty="0" err="1"/>
              <a:t>Prahlad</a:t>
            </a:r>
            <a:r>
              <a:rPr lang="en-GB" dirty="0"/>
              <a:t> Routh. The two were ecstatic about </a:t>
            </a:r>
            <a:r>
              <a:rPr lang="en-GB" b="1" dirty="0">
                <a:solidFill>
                  <a:srgbClr val="FF0000"/>
                </a:solidFill>
              </a:rPr>
              <a:t>implementing text analytics in the legal domain</a:t>
            </a:r>
            <a:r>
              <a:rPr lang="en-GB" dirty="0"/>
              <a:t> and the ample growth of Machine Learning (ML) and Artificial Intelligence (AI).</a:t>
            </a:r>
            <a:endParaRPr lang="en-IN" dirty="0"/>
          </a:p>
        </p:txBody>
      </p:sp>
    </p:spTree>
    <p:extLst>
      <p:ext uri="{BB962C8B-B14F-4D97-AF65-F5344CB8AC3E}">
        <p14:creationId xmlns:p14="http://schemas.microsoft.com/office/powerpoint/2010/main" val="3097761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normAutofit/>
          </a:bodyPr>
          <a:lstStyle/>
          <a:p>
            <a:r>
              <a:rPr lang="en-GB" dirty="0"/>
              <a:t>My Personal Favourite..! </a:t>
            </a:r>
            <a:r>
              <a:rPr lang="en-GB" b="1" dirty="0"/>
              <a:t>“</a:t>
            </a:r>
            <a:r>
              <a:rPr lang="en-GB" b="1" dirty="0">
                <a:solidFill>
                  <a:srgbClr val="FF0000"/>
                </a:solidFill>
                <a:highlight>
                  <a:srgbClr val="FFFF00"/>
                </a:highlight>
              </a:rPr>
              <a:t>LEGALDOCS</a:t>
            </a:r>
            <a:r>
              <a:rPr lang="en-GB" b="1" dirty="0"/>
              <a:t>”</a:t>
            </a:r>
            <a:endParaRPr lang="ru-RU" b="1" dirty="0"/>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37</a:t>
            </a:fld>
            <a:endParaRPr lang="en-US" dirty="0"/>
          </a:p>
        </p:txBody>
      </p:sp>
      <p:sp>
        <p:nvSpPr>
          <p:cNvPr id="8" name="TextBox 7">
            <a:extLst>
              <a:ext uri="{FF2B5EF4-FFF2-40B4-BE49-F238E27FC236}">
                <a16:creationId xmlns:a16="http://schemas.microsoft.com/office/drawing/2014/main" id="{B5CB4957-028A-0448-E7B4-435B6CDAE867}"/>
              </a:ext>
            </a:extLst>
          </p:cNvPr>
          <p:cNvSpPr txBox="1"/>
          <p:nvPr/>
        </p:nvSpPr>
        <p:spPr>
          <a:xfrm>
            <a:off x="267195" y="4730322"/>
            <a:ext cx="3758539" cy="1815882"/>
          </a:xfrm>
          <a:prstGeom prst="rect">
            <a:avLst/>
          </a:prstGeom>
          <a:noFill/>
        </p:spPr>
        <p:txBody>
          <a:bodyPr wrap="square">
            <a:spAutoFit/>
          </a:bodyPr>
          <a:lstStyle/>
          <a:p>
            <a:pPr algn="just"/>
            <a:r>
              <a:rPr lang="en-GB" sz="1400" dirty="0"/>
              <a:t>“After getting married I had to go through mundane documentation like rent agreement registration, marriage registration, name change etc. It was a nightmare for me because there was a lack of information about how to get these documents and from where to get it,” Gaurav says about his struggle which prompted him to think differently.</a:t>
            </a:r>
            <a:endParaRPr lang="en-IN" sz="1400" dirty="0"/>
          </a:p>
        </p:txBody>
      </p:sp>
      <p:pic>
        <p:nvPicPr>
          <p:cNvPr id="11" name="Picture 10">
            <a:extLst>
              <a:ext uri="{FF2B5EF4-FFF2-40B4-BE49-F238E27FC236}">
                <a16:creationId xmlns:a16="http://schemas.microsoft.com/office/drawing/2014/main" id="{D6375AB1-1106-0F55-620F-8AAE229A3052}"/>
              </a:ext>
            </a:extLst>
          </p:cNvPr>
          <p:cNvPicPr>
            <a:picLocks noChangeAspect="1"/>
          </p:cNvPicPr>
          <p:nvPr/>
        </p:nvPicPr>
        <p:blipFill>
          <a:blip r:embed="rId3"/>
          <a:stretch>
            <a:fillRect/>
          </a:stretch>
        </p:blipFill>
        <p:spPr>
          <a:xfrm>
            <a:off x="439387" y="1960111"/>
            <a:ext cx="11287496" cy="2444079"/>
          </a:xfrm>
          <a:prstGeom prst="rect">
            <a:avLst/>
          </a:prstGeom>
        </p:spPr>
      </p:pic>
      <p:sp>
        <p:nvSpPr>
          <p:cNvPr id="16" name="TextBox 15">
            <a:extLst>
              <a:ext uri="{FF2B5EF4-FFF2-40B4-BE49-F238E27FC236}">
                <a16:creationId xmlns:a16="http://schemas.microsoft.com/office/drawing/2014/main" id="{743AFE10-4CD0-C3E5-783A-9329E39E5B97}"/>
              </a:ext>
            </a:extLst>
          </p:cNvPr>
          <p:cNvSpPr txBox="1"/>
          <p:nvPr/>
        </p:nvSpPr>
        <p:spPr>
          <a:xfrm>
            <a:off x="4143003" y="4823476"/>
            <a:ext cx="3466111" cy="1815882"/>
          </a:xfrm>
          <a:prstGeom prst="rect">
            <a:avLst/>
          </a:prstGeom>
          <a:noFill/>
        </p:spPr>
        <p:txBody>
          <a:bodyPr wrap="square">
            <a:spAutoFit/>
          </a:bodyPr>
          <a:lstStyle/>
          <a:p>
            <a:r>
              <a:rPr lang="en-GB" sz="1400" dirty="0"/>
              <a:t>Through </a:t>
            </a:r>
            <a:r>
              <a:rPr lang="en-GB" sz="1400" dirty="0" err="1"/>
              <a:t>LegalDocs</a:t>
            </a:r>
            <a:r>
              <a:rPr lang="en-GB" sz="1400" dirty="0"/>
              <a:t>, the three primary steps of legal documentation such as </a:t>
            </a:r>
            <a:r>
              <a:rPr lang="en-GB" sz="1400" b="1" dirty="0">
                <a:solidFill>
                  <a:srgbClr val="FF0000"/>
                </a:solidFill>
              </a:rPr>
              <a:t>drafting</a:t>
            </a:r>
            <a:r>
              <a:rPr lang="en-GB" sz="1400" dirty="0"/>
              <a:t>, </a:t>
            </a:r>
            <a:r>
              <a:rPr lang="en-GB" sz="1400" b="1" dirty="0">
                <a:solidFill>
                  <a:srgbClr val="FF0000"/>
                </a:solidFill>
              </a:rPr>
              <a:t>paying stamp duty</a:t>
            </a:r>
            <a:r>
              <a:rPr lang="en-GB" sz="1400" b="1" dirty="0"/>
              <a:t> </a:t>
            </a:r>
            <a:r>
              <a:rPr lang="en-GB" sz="1400" dirty="0"/>
              <a:t>and </a:t>
            </a:r>
            <a:r>
              <a:rPr lang="en-GB" sz="1400" b="1" dirty="0">
                <a:solidFill>
                  <a:srgbClr val="FF0000"/>
                </a:solidFill>
              </a:rPr>
              <a:t>document validation</a:t>
            </a:r>
            <a:r>
              <a:rPr lang="en-GB" sz="1400" dirty="0"/>
              <a:t> can more or less be outsourced to Gaurav’s team. </a:t>
            </a:r>
          </a:p>
          <a:p>
            <a:endParaRPr lang="en-GB" sz="1400" dirty="0"/>
          </a:p>
          <a:p>
            <a:r>
              <a:rPr lang="en-GB" sz="1400" dirty="0"/>
              <a:t>All the customer needs to do is to go online and opt for the service that they need.</a:t>
            </a:r>
            <a:endParaRPr lang="en-IN" dirty="0"/>
          </a:p>
        </p:txBody>
      </p:sp>
      <p:sp>
        <p:nvSpPr>
          <p:cNvPr id="21" name="TextBox 20">
            <a:extLst>
              <a:ext uri="{FF2B5EF4-FFF2-40B4-BE49-F238E27FC236}">
                <a16:creationId xmlns:a16="http://schemas.microsoft.com/office/drawing/2014/main" id="{7177B6BD-61D6-332D-F39D-9C46D328C655}"/>
              </a:ext>
            </a:extLst>
          </p:cNvPr>
          <p:cNvSpPr txBox="1"/>
          <p:nvPr/>
        </p:nvSpPr>
        <p:spPr>
          <a:xfrm>
            <a:off x="7726384" y="4730322"/>
            <a:ext cx="4000499" cy="1815882"/>
          </a:xfrm>
          <a:prstGeom prst="rect">
            <a:avLst/>
          </a:prstGeom>
          <a:noFill/>
        </p:spPr>
        <p:txBody>
          <a:bodyPr wrap="square">
            <a:spAutoFit/>
          </a:bodyPr>
          <a:lstStyle/>
          <a:p>
            <a:r>
              <a:rPr lang="en-GB" sz="1400" dirty="0" err="1"/>
              <a:t>LegalDocs</a:t>
            </a:r>
            <a:r>
              <a:rPr lang="en-GB" sz="1400" dirty="0"/>
              <a:t> will enable the customers to avail verified legal documents at a predetermined rate, thus solving the problem of discovery and right pricing.</a:t>
            </a:r>
          </a:p>
          <a:p>
            <a:endParaRPr lang="en-GB" sz="1400" dirty="0"/>
          </a:p>
          <a:p>
            <a:r>
              <a:rPr lang="en-GB" sz="1400" dirty="0"/>
              <a:t>AI is also leveraged to draft regular legal documents like employee agreements, vendor agreements, non-disclosure agreements and cheque bounce, thus democratising the processes along the way.</a:t>
            </a:r>
            <a:endParaRPr lang="en-IN" sz="1400" dirty="0"/>
          </a:p>
        </p:txBody>
      </p:sp>
    </p:spTree>
    <p:extLst>
      <p:ext uri="{BB962C8B-B14F-4D97-AF65-F5344CB8AC3E}">
        <p14:creationId xmlns:p14="http://schemas.microsoft.com/office/powerpoint/2010/main" val="2097965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8379C4-AF21-D8FC-2DAD-C5CA7E46BD43}"/>
              </a:ext>
            </a:extLst>
          </p:cNvPr>
          <p:cNvSpPr>
            <a:spLocks noGrp="1"/>
          </p:cNvSpPr>
          <p:nvPr>
            <p:ph type="sldNum" sz="quarter" idx="12"/>
          </p:nvPr>
        </p:nvSpPr>
        <p:spPr/>
        <p:txBody>
          <a:bodyPr/>
          <a:lstStyle/>
          <a:p>
            <a:fld id="{3A98EE3D-8CD1-4C3F-BD1C-C98C9596463C}" type="slidenum">
              <a:rPr lang="en-US" smtClean="0"/>
              <a:t>38</a:t>
            </a:fld>
            <a:endParaRPr lang="en-US" dirty="0"/>
          </a:p>
        </p:txBody>
      </p:sp>
      <p:sp>
        <p:nvSpPr>
          <p:cNvPr id="4" name="Title 3">
            <a:extLst>
              <a:ext uri="{FF2B5EF4-FFF2-40B4-BE49-F238E27FC236}">
                <a16:creationId xmlns:a16="http://schemas.microsoft.com/office/drawing/2014/main" id="{D7E7442F-CE69-FBBF-97B4-5C0BD8E7535C}"/>
              </a:ext>
            </a:extLst>
          </p:cNvPr>
          <p:cNvSpPr>
            <a:spLocks noGrp="1"/>
          </p:cNvSpPr>
          <p:nvPr>
            <p:ph type="title"/>
          </p:nvPr>
        </p:nvSpPr>
        <p:spPr/>
        <p:txBody>
          <a:bodyPr/>
          <a:lstStyle/>
          <a:p>
            <a:r>
              <a:rPr lang="en-GB" dirty="0"/>
              <a:t>IIT Kharagpur's AI System Automates Reading Of Legal Documents To Save Time</a:t>
            </a:r>
            <a:endParaRPr lang="en-IN" dirty="0"/>
          </a:p>
        </p:txBody>
      </p:sp>
      <p:sp>
        <p:nvSpPr>
          <p:cNvPr id="5" name="Content Placeholder 4">
            <a:extLst>
              <a:ext uri="{FF2B5EF4-FFF2-40B4-BE49-F238E27FC236}">
                <a16:creationId xmlns:a16="http://schemas.microsoft.com/office/drawing/2014/main" id="{66DB09AB-669D-3329-2726-D3D02C927D3F}"/>
              </a:ext>
            </a:extLst>
          </p:cNvPr>
          <p:cNvSpPr>
            <a:spLocks noGrp="1"/>
          </p:cNvSpPr>
          <p:nvPr>
            <p:ph idx="1"/>
          </p:nvPr>
        </p:nvSpPr>
        <p:spPr>
          <a:xfrm>
            <a:off x="355101" y="2308217"/>
            <a:ext cx="5326781" cy="3074335"/>
          </a:xfrm>
        </p:spPr>
        <p:txBody>
          <a:bodyPr>
            <a:normAutofit fontScale="85000" lnSpcReduction="20000"/>
          </a:bodyPr>
          <a:lstStyle/>
          <a:p>
            <a:r>
              <a:rPr lang="en-GB" dirty="0"/>
              <a:t>"Taking 50 judgments from the Supreme Court of India, we segmented these by first </a:t>
            </a:r>
            <a:r>
              <a:rPr lang="en-GB" b="1" dirty="0">
                <a:solidFill>
                  <a:srgbClr val="FF0000"/>
                </a:solidFill>
              </a:rPr>
              <a:t>labelling sentences with the help of three senior law students</a:t>
            </a:r>
            <a:r>
              <a:rPr lang="en-GB" dirty="0"/>
              <a:t> from IIT Kharagpur's Rajiv Gandhi School of Intellectual Property Law, then performing </a:t>
            </a:r>
            <a:r>
              <a:rPr lang="en-GB" b="1" dirty="0">
                <a:solidFill>
                  <a:srgbClr val="FF0000"/>
                </a:solidFill>
              </a:rPr>
              <a:t>extensive analysis of the human-assigned labels and developing a high quality gold standard corpus to train the machine</a:t>
            </a:r>
            <a:r>
              <a:rPr lang="en-GB" dirty="0"/>
              <a:t> to carry out the task," explained research lead Professor </a:t>
            </a:r>
            <a:r>
              <a:rPr lang="en-GB" dirty="0" err="1"/>
              <a:t>Saptarshi</a:t>
            </a:r>
            <a:r>
              <a:rPr lang="en-GB" dirty="0"/>
              <a:t> Ghosh.</a:t>
            </a:r>
          </a:p>
          <a:p>
            <a:r>
              <a:rPr lang="en-GB" dirty="0"/>
              <a:t>This method can help in several downstream tasks such as summarizing of legal judgment, legal search,  case law analysis, and other functions.</a:t>
            </a:r>
          </a:p>
          <a:p>
            <a:r>
              <a:rPr lang="en-GB" dirty="0"/>
              <a:t>The researchers have developed two </a:t>
            </a:r>
            <a:r>
              <a:rPr lang="en-GB" b="1" dirty="0">
                <a:solidFill>
                  <a:srgbClr val="FF0000"/>
                </a:solidFill>
              </a:rPr>
              <a:t>deep neural models</a:t>
            </a:r>
            <a:r>
              <a:rPr lang="en-GB" dirty="0"/>
              <a:t> to understand the rhetorical roles of sentences in a legal case judgment</a:t>
            </a:r>
          </a:p>
          <a:p>
            <a:endParaRPr lang="en-GB" dirty="0"/>
          </a:p>
        </p:txBody>
      </p:sp>
      <p:sp>
        <p:nvSpPr>
          <p:cNvPr id="9" name="TextBox 8">
            <a:extLst>
              <a:ext uri="{FF2B5EF4-FFF2-40B4-BE49-F238E27FC236}">
                <a16:creationId xmlns:a16="http://schemas.microsoft.com/office/drawing/2014/main" id="{BD15AF7E-1B37-2D8B-AB18-2514721FBA06}"/>
              </a:ext>
            </a:extLst>
          </p:cNvPr>
          <p:cNvSpPr txBox="1"/>
          <p:nvPr/>
        </p:nvSpPr>
        <p:spPr>
          <a:xfrm>
            <a:off x="5921334" y="2263372"/>
            <a:ext cx="6095010" cy="2585323"/>
          </a:xfrm>
          <a:prstGeom prst="rect">
            <a:avLst/>
          </a:prstGeom>
          <a:noFill/>
        </p:spPr>
        <p:txBody>
          <a:bodyPr wrap="square">
            <a:spAutoFit/>
          </a:bodyPr>
          <a:lstStyle/>
          <a:p>
            <a:r>
              <a:rPr lang="en-GB" dirty="0"/>
              <a:t>A paper published on this research won the prestigious </a:t>
            </a:r>
            <a:r>
              <a:rPr lang="en-GB" b="1" dirty="0"/>
              <a:t>'Best Paper Award</a:t>
            </a:r>
            <a:r>
              <a:rPr lang="en-GB" dirty="0"/>
              <a:t>' at JURIX 2019, the International Conference on Legal Knowledge and Information Systems, at Madrid.</a:t>
            </a:r>
          </a:p>
          <a:p>
            <a:endParaRPr lang="en-GB" dirty="0"/>
          </a:p>
          <a:p>
            <a:r>
              <a:rPr lang="en-GB" dirty="0"/>
              <a:t>The project is being supported by the Science &amp;amp; Engineering Research Board (SERB) of the </a:t>
            </a:r>
            <a:r>
              <a:rPr lang="en-GB" b="1" dirty="0">
                <a:solidFill>
                  <a:srgbClr val="FF0000"/>
                </a:solidFill>
              </a:rPr>
              <a:t>Department of Science and Technology, Government of India</a:t>
            </a:r>
            <a:r>
              <a:rPr lang="en-GB" dirty="0"/>
              <a:t>, under the project, '</a:t>
            </a:r>
            <a:r>
              <a:rPr lang="en-GB" b="1" dirty="0">
                <a:solidFill>
                  <a:srgbClr val="FF0000"/>
                </a:solidFill>
              </a:rPr>
              <a:t>NYAYA: A Legal Assistance System for Legal Experts and the Common Man in India'</a:t>
            </a:r>
            <a:r>
              <a:rPr lang="en-GB" dirty="0"/>
              <a:t>.</a:t>
            </a:r>
            <a:endParaRPr lang="en-IN" dirty="0"/>
          </a:p>
        </p:txBody>
      </p:sp>
      <p:sp>
        <p:nvSpPr>
          <p:cNvPr id="13" name="TextBox 12">
            <a:extLst>
              <a:ext uri="{FF2B5EF4-FFF2-40B4-BE49-F238E27FC236}">
                <a16:creationId xmlns:a16="http://schemas.microsoft.com/office/drawing/2014/main" id="{A26C3732-6EC8-BC7E-6101-49B47AD4D7AC}"/>
              </a:ext>
            </a:extLst>
          </p:cNvPr>
          <p:cNvSpPr txBox="1"/>
          <p:nvPr/>
        </p:nvSpPr>
        <p:spPr>
          <a:xfrm>
            <a:off x="629899" y="5533901"/>
            <a:ext cx="11217974" cy="738664"/>
          </a:xfrm>
          <a:prstGeom prst="rect">
            <a:avLst/>
          </a:prstGeom>
          <a:noFill/>
        </p:spPr>
        <p:txBody>
          <a:bodyPr wrap="square">
            <a:spAutoFit/>
          </a:bodyPr>
          <a:lstStyle/>
          <a:p>
            <a:r>
              <a:rPr lang="en-GB" sz="1400" dirty="0"/>
              <a:t>Ghosh's research scholar </a:t>
            </a:r>
            <a:r>
              <a:rPr lang="en-GB" sz="1400" dirty="0" err="1"/>
              <a:t>Paheli</a:t>
            </a:r>
            <a:r>
              <a:rPr lang="en-GB" sz="1400" dirty="0"/>
              <a:t> Bhattacharya is using </a:t>
            </a:r>
            <a:r>
              <a:rPr lang="en-GB" sz="1400" b="1" dirty="0">
                <a:highlight>
                  <a:srgbClr val="FFFF00"/>
                </a:highlight>
              </a:rPr>
              <a:t>network and text analysis</a:t>
            </a:r>
            <a:r>
              <a:rPr lang="en-GB" sz="1400" dirty="0"/>
              <a:t> to understand if two legal documents are similar. Among the other researchers are </a:t>
            </a:r>
            <a:r>
              <a:rPr lang="en-GB" sz="1400" dirty="0" err="1"/>
              <a:t>Kripabandhu</a:t>
            </a:r>
            <a:r>
              <a:rPr lang="en-GB" sz="1400" dirty="0"/>
              <a:t> Ghosh from the Tata Research Development and Design Centre, Pune, and </a:t>
            </a:r>
            <a:r>
              <a:rPr lang="en-GB" sz="1400" dirty="0" err="1"/>
              <a:t>Dr.</a:t>
            </a:r>
            <a:r>
              <a:rPr lang="en-GB" sz="1400" dirty="0"/>
              <a:t> Adam </a:t>
            </a:r>
            <a:r>
              <a:rPr lang="en-GB" sz="1400" dirty="0" err="1"/>
              <a:t>Wyner</a:t>
            </a:r>
            <a:r>
              <a:rPr lang="en-GB" sz="1400" dirty="0"/>
              <a:t> from Swansea University, UK. </a:t>
            </a:r>
            <a:r>
              <a:rPr lang="en-GB" sz="1400" dirty="0" err="1"/>
              <a:t>Shounak</a:t>
            </a:r>
            <a:r>
              <a:rPr lang="en-GB" sz="1400" dirty="0"/>
              <a:t> Paul is another research scholar associated with the project</a:t>
            </a:r>
            <a:endParaRPr lang="en-IN" sz="1400" dirty="0"/>
          </a:p>
        </p:txBody>
      </p:sp>
    </p:spTree>
    <p:extLst>
      <p:ext uri="{BB962C8B-B14F-4D97-AF65-F5344CB8AC3E}">
        <p14:creationId xmlns:p14="http://schemas.microsoft.com/office/powerpoint/2010/main" val="543983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8379C4-AF21-D8FC-2DAD-C5CA7E46BD43}"/>
              </a:ext>
            </a:extLst>
          </p:cNvPr>
          <p:cNvSpPr>
            <a:spLocks noGrp="1"/>
          </p:cNvSpPr>
          <p:nvPr>
            <p:ph type="sldNum" sz="quarter" idx="12"/>
          </p:nvPr>
        </p:nvSpPr>
        <p:spPr/>
        <p:txBody>
          <a:bodyPr/>
          <a:lstStyle/>
          <a:p>
            <a:fld id="{3A98EE3D-8CD1-4C3F-BD1C-C98C9596463C}" type="slidenum">
              <a:rPr lang="en-US" smtClean="0"/>
              <a:t>39</a:t>
            </a:fld>
            <a:endParaRPr lang="en-US" dirty="0"/>
          </a:p>
        </p:txBody>
      </p:sp>
      <p:sp>
        <p:nvSpPr>
          <p:cNvPr id="4" name="Title 3">
            <a:extLst>
              <a:ext uri="{FF2B5EF4-FFF2-40B4-BE49-F238E27FC236}">
                <a16:creationId xmlns:a16="http://schemas.microsoft.com/office/drawing/2014/main" id="{D7E7442F-CE69-FBBF-97B4-5C0BD8E7535C}"/>
              </a:ext>
            </a:extLst>
          </p:cNvPr>
          <p:cNvSpPr>
            <a:spLocks noGrp="1"/>
          </p:cNvSpPr>
          <p:nvPr>
            <p:ph type="title"/>
          </p:nvPr>
        </p:nvSpPr>
        <p:spPr/>
        <p:txBody>
          <a:bodyPr/>
          <a:lstStyle/>
          <a:p>
            <a:r>
              <a:rPr lang="en-GB" dirty="0"/>
              <a:t>To conclude..</a:t>
            </a:r>
            <a:endParaRPr lang="en-IN" dirty="0"/>
          </a:p>
        </p:txBody>
      </p:sp>
      <p:sp>
        <p:nvSpPr>
          <p:cNvPr id="8" name="Content Placeholder 5">
            <a:extLst>
              <a:ext uri="{FF2B5EF4-FFF2-40B4-BE49-F238E27FC236}">
                <a16:creationId xmlns:a16="http://schemas.microsoft.com/office/drawing/2014/main" id="{32B230FD-07CB-8196-E4F0-E7FE89A7586F}"/>
              </a:ext>
            </a:extLst>
          </p:cNvPr>
          <p:cNvSpPr txBox="1">
            <a:spLocks/>
          </p:cNvSpPr>
          <p:nvPr/>
        </p:nvSpPr>
        <p:spPr>
          <a:xfrm>
            <a:off x="480951" y="2051248"/>
            <a:ext cx="10866890" cy="4047446"/>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16000" indent="-216000">
              <a:buFont typeface="Wingdings" panose="05000000000000000000" pitchFamily="2" charset="2"/>
              <a:buChar char="§"/>
            </a:pPr>
            <a:endParaRPr lang="en-US" dirty="0"/>
          </a:p>
        </p:txBody>
      </p:sp>
      <p:sp>
        <p:nvSpPr>
          <p:cNvPr id="10" name="TextBox 9">
            <a:extLst>
              <a:ext uri="{FF2B5EF4-FFF2-40B4-BE49-F238E27FC236}">
                <a16:creationId xmlns:a16="http://schemas.microsoft.com/office/drawing/2014/main" id="{D6D9523B-E3F6-C3EB-5FAA-EC8EB2726746}"/>
              </a:ext>
            </a:extLst>
          </p:cNvPr>
          <p:cNvSpPr txBox="1"/>
          <p:nvPr/>
        </p:nvSpPr>
        <p:spPr>
          <a:xfrm>
            <a:off x="480951" y="1997839"/>
            <a:ext cx="11246949" cy="369332"/>
          </a:xfrm>
          <a:prstGeom prst="rect">
            <a:avLst/>
          </a:prstGeom>
          <a:noFill/>
        </p:spPr>
        <p:txBody>
          <a:bodyPr wrap="square">
            <a:spAutoFit/>
          </a:bodyPr>
          <a:lstStyle/>
          <a:p>
            <a:r>
              <a:rPr lang="en-GB" dirty="0"/>
              <a:t>Learning Data Science/Data Analytics can definitely help you building the bright future..! </a:t>
            </a:r>
            <a:endParaRPr lang="en-IN" dirty="0"/>
          </a:p>
        </p:txBody>
      </p:sp>
    </p:spTree>
    <p:extLst>
      <p:ext uri="{BB962C8B-B14F-4D97-AF65-F5344CB8AC3E}">
        <p14:creationId xmlns:p14="http://schemas.microsoft.com/office/powerpoint/2010/main" val="2851649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B5BA26-83BD-5494-D508-8F476F202401}"/>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4" name="Title 3">
            <a:extLst>
              <a:ext uri="{FF2B5EF4-FFF2-40B4-BE49-F238E27FC236}">
                <a16:creationId xmlns:a16="http://schemas.microsoft.com/office/drawing/2014/main" id="{139B0A18-C393-9C8A-6318-E2418BDD6209}"/>
              </a:ext>
            </a:extLst>
          </p:cNvPr>
          <p:cNvSpPr>
            <a:spLocks noGrp="1"/>
          </p:cNvSpPr>
          <p:nvPr>
            <p:ph type="title"/>
          </p:nvPr>
        </p:nvSpPr>
        <p:spPr/>
        <p:txBody>
          <a:bodyPr/>
          <a:lstStyle/>
          <a:p>
            <a:r>
              <a:rPr lang="en-GB" dirty="0"/>
              <a:t>What is Data Analytics?</a:t>
            </a:r>
            <a:endParaRPr lang="en-IN" dirty="0"/>
          </a:p>
        </p:txBody>
      </p:sp>
      <p:sp>
        <p:nvSpPr>
          <p:cNvPr id="5" name="Content Placeholder 4">
            <a:extLst>
              <a:ext uri="{FF2B5EF4-FFF2-40B4-BE49-F238E27FC236}">
                <a16:creationId xmlns:a16="http://schemas.microsoft.com/office/drawing/2014/main" id="{71A908EA-6804-C5A7-A0F6-0561AEC95064}"/>
              </a:ext>
            </a:extLst>
          </p:cNvPr>
          <p:cNvSpPr>
            <a:spLocks noGrp="1"/>
          </p:cNvSpPr>
          <p:nvPr>
            <p:ph sz="half" idx="1"/>
          </p:nvPr>
        </p:nvSpPr>
        <p:spPr>
          <a:xfrm>
            <a:off x="581193" y="2228003"/>
            <a:ext cx="5422390" cy="4195911"/>
          </a:xfrm>
        </p:spPr>
        <p:txBody>
          <a:bodyPr>
            <a:normAutofit/>
          </a:bodyPr>
          <a:lstStyle/>
          <a:p>
            <a:pPr algn="l">
              <a:buFont typeface="Arial" panose="020B0604020202020204" pitchFamily="34" charset="0"/>
              <a:buChar char="•"/>
            </a:pPr>
            <a:r>
              <a:rPr lang="en-GB" b="0" i="0" dirty="0">
                <a:solidFill>
                  <a:srgbClr val="111111"/>
                </a:solidFill>
                <a:effectLst/>
                <a:latin typeface="SourceSansPro"/>
              </a:rPr>
              <a:t>Data analytics is the science of analyzing raw data to make conclusions about that information.</a:t>
            </a:r>
          </a:p>
          <a:p>
            <a:pPr algn="l">
              <a:buFont typeface="Arial" panose="020B0604020202020204" pitchFamily="34" charset="0"/>
              <a:buChar char="•"/>
            </a:pPr>
            <a:r>
              <a:rPr lang="en-GB" b="0" i="0" dirty="0">
                <a:solidFill>
                  <a:srgbClr val="111111"/>
                </a:solidFill>
                <a:effectLst/>
                <a:latin typeface="SourceSansPro"/>
              </a:rPr>
              <a:t>Data analytics help a business optimize its performance, perform more efficiently, maximize profit, or make more strategically-guided decisions.</a:t>
            </a:r>
          </a:p>
          <a:p>
            <a:pPr algn="l">
              <a:buFont typeface="Arial" panose="020B0604020202020204" pitchFamily="34" charset="0"/>
              <a:buChar char="•"/>
            </a:pPr>
            <a:r>
              <a:rPr lang="en-GB" b="0" i="0" dirty="0">
                <a:solidFill>
                  <a:srgbClr val="111111"/>
                </a:solidFill>
                <a:effectLst/>
                <a:latin typeface="SourceSansPro"/>
              </a:rPr>
              <a:t>The techniques and processes of data analytics have been automated into mechanical processes and algorithms that work over raw data for human consumption.</a:t>
            </a:r>
          </a:p>
          <a:p>
            <a:pPr>
              <a:buFont typeface="Arial" panose="020B0604020202020204" pitchFamily="34" charset="0"/>
              <a:buChar char="•"/>
            </a:pPr>
            <a:r>
              <a:rPr lang="en-GB" b="0" i="0" dirty="0">
                <a:solidFill>
                  <a:srgbClr val="111111"/>
                </a:solidFill>
                <a:effectLst/>
                <a:latin typeface="SourceSansPro"/>
              </a:rPr>
              <a:t>Data analytics relies on a variety of software tools ranging from spreadsheets, data visualization, and reporting tools, data mining programs, or open-source languages for the greatest data manipulation.</a:t>
            </a:r>
          </a:p>
          <a:p>
            <a:pPr algn="l">
              <a:buFont typeface="Arial" panose="020B0604020202020204" pitchFamily="34" charset="0"/>
              <a:buChar char="•"/>
            </a:pPr>
            <a:endParaRPr lang="en-GB" b="0" i="0" dirty="0">
              <a:solidFill>
                <a:srgbClr val="111111"/>
              </a:solidFill>
              <a:effectLst/>
              <a:latin typeface="SourceSansPro"/>
            </a:endParaRPr>
          </a:p>
        </p:txBody>
      </p:sp>
      <p:sp>
        <p:nvSpPr>
          <p:cNvPr id="6" name="Content Placeholder 5">
            <a:extLst>
              <a:ext uri="{FF2B5EF4-FFF2-40B4-BE49-F238E27FC236}">
                <a16:creationId xmlns:a16="http://schemas.microsoft.com/office/drawing/2014/main" id="{BD6FFD75-66EE-2718-69CF-8F3773C278E9}"/>
              </a:ext>
            </a:extLst>
          </p:cNvPr>
          <p:cNvSpPr>
            <a:spLocks noGrp="1"/>
          </p:cNvSpPr>
          <p:nvPr>
            <p:ph sz="half" idx="2"/>
          </p:nvPr>
        </p:nvSpPr>
        <p:spPr/>
        <p:txBody>
          <a:bodyPr/>
          <a:lstStyle/>
          <a:p>
            <a:endParaRPr lang="en-IN" dirty="0"/>
          </a:p>
        </p:txBody>
      </p:sp>
      <p:pic>
        <p:nvPicPr>
          <p:cNvPr id="8" name="Picture 7">
            <a:extLst>
              <a:ext uri="{FF2B5EF4-FFF2-40B4-BE49-F238E27FC236}">
                <a16:creationId xmlns:a16="http://schemas.microsoft.com/office/drawing/2014/main" id="{DDE73F46-8694-0F9D-FF9E-9646A24C2E58}"/>
              </a:ext>
            </a:extLst>
          </p:cNvPr>
          <p:cNvPicPr>
            <a:picLocks noChangeAspect="1"/>
          </p:cNvPicPr>
          <p:nvPr/>
        </p:nvPicPr>
        <p:blipFill>
          <a:blip r:embed="rId2"/>
          <a:stretch>
            <a:fillRect/>
          </a:stretch>
        </p:blipFill>
        <p:spPr>
          <a:xfrm>
            <a:off x="6188417" y="2228002"/>
            <a:ext cx="5638948" cy="3633047"/>
          </a:xfrm>
          <a:prstGeom prst="rect">
            <a:avLst/>
          </a:prstGeom>
        </p:spPr>
      </p:pic>
    </p:spTree>
    <p:extLst>
      <p:ext uri="{BB962C8B-B14F-4D97-AF65-F5344CB8AC3E}">
        <p14:creationId xmlns:p14="http://schemas.microsoft.com/office/powerpoint/2010/main" val="1381694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988332"/>
          </a:xfrm>
          <a:prstGeom prst="rect">
            <a:avLst/>
          </a:prstGeom>
        </p:spPr>
        <p:txBody>
          <a:bodyPr vert="horz" lIns="91440" tIns="45720" rIns="91440" bIns="45720" rtlCol="0" anchor="b">
            <a:normAutofit/>
          </a:bodyPr>
          <a:lstStyle/>
          <a:p>
            <a:r>
              <a:rPr lang="en-US" dirty="0"/>
              <a:t>Course PROGRESS</a:t>
            </a:r>
          </a:p>
        </p:txBody>
      </p:sp>
      <p:graphicFrame>
        <p:nvGraphicFramePr>
          <p:cNvPr id="16" name="Content Placeholder 4" descr="SmartArt object">
            <a:extLst>
              <a:ext uri="{FF2B5EF4-FFF2-40B4-BE49-F238E27FC236}">
                <a16:creationId xmlns:a16="http://schemas.microsoft.com/office/drawing/2014/main" id="{F35B8AB0-B78B-405A-AC99-8E100E28E890}"/>
              </a:ext>
            </a:extLst>
          </p:cNvPr>
          <p:cNvGraphicFramePr>
            <a:graphicFrameLocks noGrp="1"/>
          </p:cNvGraphicFramePr>
          <p:nvPr>
            <p:ph sz="half" idx="1"/>
            <p:extLst>
              <p:ext uri="{D42A27DB-BD31-4B8C-83A1-F6EECF244321}">
                <p14:modId xmlns:p14="http://schemas.microsoft.com/office/powerpoint/2010/main" val="1635729088"/>
              </p:ext>
            </p:extLst>
          </p:nvPr>
        </p:nvGraphicFramePr>
        <p:xfrm>
          <a:off x="445729" y="2563921"/>
          <a:ext cx="5422390" cy="29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Two women with a smartphon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rcRect/>
          <a:stretch/>
        </p:blipFill>
        <p:spPr>
          <a:xfrm>
            <a:off x="6188417" y="2602108"/>
            <a:ext cx="5557854" cy="2912163"/>
          </a:xfrm>
          <a:prstGeom prst="rect">
            <a:avLst/>
          </a:prstGeom>
          <a:noFill/>
        </p:spPr>
      </p:pic>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40</a:t>
            </a:fld>
            <a:endParaRPr lang="en-US" dirty="0"/>
          </a:p>
        </p:txBody>
      </p:sp>
    </p:spTree>
    <p:extLst>
      <p:ext uri="{BB962C8B-B14F-4D97-AF65-F5344CB8AC3E}">
        <p14:creationId xmlns:p14="http://schemas.microsoft.com/office/powerpoint/2010/main" val="40552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148F87-0BC9-7209-AC3F-95EAB53C313C}"/>
              </a:ext>
            </a:extLst>
          </p:cNvPr>
          <p:cNvSpPr>
            <a:spLocks noGrp="1"/>
          </p:cNvSpPr>
          <p:nvPr>
            <p:ph type="sldNum" sz="quarter" idx="12"/>
          </p:nvPr>
        </p:nvSpPr>
        <p:spPr/>
        <p:txBody>
          <a:bodyPr/>
          <a:lstStyle/>
          <a:p>
            <a:fld id="{3A98EE3D-8CD1-4C3F-BD1C-C98C9596463C}" type="slidenum">
              <a:rPr lang="en-US" smtClean="0"/>
              <a:t>41</a:t>
            </a:fld>
            <a:endParaRPr lang="en-US" dirty="0"/>
          </a:p>
        </p:txBody>
      </p:sp>
      <p:sp>
        <p:nvSpPr>
          <p:cNvPr id="4" name="Title 3">
            <a:extLst>
              <a:ext uri="{FF2B5EF4-FFF2-40B4-BE49-F238E27FC236}">
                <a16:creationId xmlns:a16="http://schemas.microsoft.com/office/drawing/2014/main" id="{B624CBCA-289F-7FF4-B3F1-C57007EC079C}"/>
              </a:ext>
            </a:extLst>
          </p:cNvPr>
          <p:cNvSpPr>
            <a:spLocks noGrp="1"/>
          </p:cNvSpPr>
          <p:nvPr>
            <p:ph type="title"/>
          </p:nvPr>
        </p:nvSpPr>
        <p:spPr/>
        <p:txBody>
          <a:bodyPr/>
          <a:lstStyle/>
          <a:p>
            <a:r>
              <a:rPr lang="en-GB" dirty="0"/>
              <a:t>Data Science – Technology Stack</a:t>
            </a:r>
            <a:endParaRPr lang="en-IN" dirty="0"/>
          </a:p>
        </p:txBody>
      </p:sp>
      <p:pic>
        <p:nvPicPr>
          <p:cNvPr id="10" name="Content Placeholder 9">
            <a:extLst>
              <a:ext uri="{FF2B5EF4-FFF2-40B4-BE49-F238E27FC236}">
                <a16:creationId xmlns:a16="http://schemas.microsoft.com/office/drawing/2014/main" id="{CD049DEA-C4EF-3F55-44BE-824299BE762B}"/>
              </a:ext>
            </a:extLst>
          </p:cNvPr>
          <p:cNvPicPr>
            <a:picLocks noGrp="1" noChangeAspect="1"/>
          </p:cNvPicPr>
          <p:nvPr>
            <p:ph sz="half" idx="1"/>
          </p:nvPr>
        </p:nvPicPr>
        <p:blipFill>
          <a:blip r:embed="rId2"/>
          <a:stretch>
            <a:fillRect/>
          </a:stretch>
        </p:blipFill>
        <p:spPr>
          <a:xfrm>
            <a:off x="488950" y="2643639"/>
            <a:ext cx="5422900" cy="3633047"/>
          </a:xfrm>
        </p:spPr>
      </p:pic>
      <p:pic>
        <p:nvPicPr>
          <p:cNvPr id="12" name="Content Placeholder 11">
            <a:extLst>
              <a:ext uri="{FF2B5EF4-FFF2-40B4-BE49-F238E27FC236}">
                <a16:creationId xmlns:a16="http://schemas.microsoft.com/office/drawing/2014/main" id="{E720C0AF-917E-9053-74EA-1FE29648AA09}"/>
              </a:ext>
            </a:extLst>
          </p:cNvPr>
          <p:cNvPicPr>
            <a:picLocks noGrp="1" noChangeAspect="1"/>
          </p:cNvPicPr>
          <p:nvPr>
            <p:ph sz="half" idx="2"/>
          </p:nvPr>
        </p:nvPicPr>
        <p:blipFill>
          <a:blip r:embed="rId3"/>
          <a:stretch>
            <a:fillRect/>
          </a:stretch>
        </p:blipFill>
        <p:spPr>
          <a:xfrm>
            <a:off x="6096000" y="2643639"/>
            <a:ext cx="5422900" cy="3633047"/>
          </a:xfrm>
        </p:spPr>
      </p:pic>
      <p:sp>
        <p:nvSpPr>
          <p:cNvPr id="13" name="TextBox 12">
            <a:extLst>
              <a:ext uri="{FF2B5EF4-FFF2-40B4-BE49-F238E27FC236}">
                <a16:creationId xmlns:a16="http://schemas.microsoft.com/office/drawing/2014/main" id="{12687983-17DB-C11A-33C2-76E1F9E01D85}"/>
              </a:ext>
            </a:extLst>
          </p:cNvPr>
          <p:cNvSpPr txBox="1"/>
          <p:nvPr/>
        </p:nvSpPr>
        <p:spPr>
          <a:xfrm>
            <a:off x="480951" y="1997839"/>
            <a:ext cx="4934197" cy="369332"/>
          </a:xfrm>
          <a:prstGeom prst="rect">
            <a:avLst/>
          </a:prstGeom>
          <a:noFill/>
        </p:spPr>
        <p:txBody>
          <a:bodyPr wrap="square">
            <a:spAutoFit/>
          </a:bodyPr>
          <a:lstStyle/>
          <a:p>
            <a:pPr algn="ctr"/>
            <a:r>
              <a:rPr lang="en-GB" dirty="0"/>
              <a:t>Data Analytics – Tools and Software</a:t>
            </a:r>
            <a:endParaRPr lang="en-IN" dirty="0"/>
          </a:p>
        </p:txBody>
      </p:sp>
      <p:sp>
        <p:nvSpPr>
          <p:cNvPr id="14" name="TextBox 13">
            <a:extLst>
              <a:ext uri="{FF2B5EF4-FFF2-40B4-BE49-F238E27FC236}">
                <a16:creationId xmlns:a16="http://schemas.microsoft.com/office/drawing/2014/main" id="{F218D4FB-D36B-50C4-B97C-32748680C432}"/>
              </a:ext>
            </a:extLst>
          </p:cNvPr>
          <p:cNvSpPr txBox="1"/>
          <p:nvPr/>
        </p:nvSpPr>
        <p:spPr>
          <a:xfrm>
            <a:off x="6250379" y="1997839"/>
            <a:ext cx="4934197" cy="369332"/>
          </a:xfrm>
          <a:prstGeom prst="rect">
            <a:avLst/>
          </a:prstGeom>
          <a:noFill/>
        </p:spPr>
        <p:txBody>
          <a:bodyPr wrap="square">
            <a:spAutoFit/>
          </a:bodyPr>
          <a:lstStyle/>
          <a:p>
            <a:pPr algn="ctr"/>
            <a:r>
              <a:rPr lang="en-GB" dirty="0"/>
              <a:t>Data Visualization – Tools and Software</a:t>
            </a:r>
            <a:endParaRPr lang="en-IN" dirty="0"/>
          </a:p>
        </p:txBody>
      </p:sp>
    </p:spTree>
    <p:extLst>
      <p:ext uri="{BB962C8B-B14F-4D97-AF65-F5344CB8AC3E}">
        <p14:creationId xmlns:p14="http://schemas.microsoft.com/office/powerpoint/2010/main" val="1776120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A11A25-7907-1B77-4E27-F534E81F9CFE}"/>
              </a:ext>
            </a:extLst>
          </p:cNvPr>
          <p:cNvSpPr>
            <a:spLocks noGrp="1"/>
          </p:cNvSpPr>
          <p:nvPr>
            <p:ph type="sldNum" sz="quarter" idx="12"/>
          </p:nvPr>
        </p:nvSpPr>
        <p:spPr/>
        <p:txBody>
          <a:bodyPr/>
          <a:lstStyle/>
          <a:p>
            <a:fld id="{3A98EE3D-8CD1-4C3F-BD1C-C98C9596463C}" type="slidenum">
              <a:rPr lang="en-US" smtClean="0"/>
              <a:t>42</a:t>
            </a:fld>
            <a:endParaRPr lang="en-US" dirty="0"/>
          </a:p>
        </p:txBody>
      </p:sp>
      <p:sp>
        <p:nvSpPr>
          <p:cNvPr id="3" name="Footer Placeholder 2">
            <a:extLst>
              <a:ext uri="{FF2B5EF4-FFF2-40B4-BE49-F238E27FC236}">
                <a16:creationId xmlns:a16="http://schemas.microsoft.com/office/drawing/2014/main" id="{653CF5F1-83A0-2208-D222-CDB37040A70F}"/>
              </a:ext>
            </a:extLst>
          </p:cNvPr>
          <p:cNvSpPr>
            <a:spLocks noGrp="1"/>
          </p:cNvSpPr>
          <p:nvPr>
            <p:ph type="ftr" sz="quarter" idx="11"/>
          </p:nvPr>
        </p:nvSpPr>
        <p:spPr>
          <a:xfrm>
            <a:off x="421568" y="6474025"/>
            <a:ext cx="6818262" cy="365125"/>
          </a:xfrm>
        </p:spPr>
        <p:txBody>
          <a:bodyPr/>
          <a:lstStyle/>
          <a:p>
            <a:pPr algn="l"/>
            <a:r>
              <a:rPr lang="en-US" dirty="0"/>
              <a:t>https://jupyter.org/try-jupyter/lab/</a:t>
            </a:r>
          </a:p>
        </p:txBody>
      </p:sp>
      <p:sp>
        <p:nvSpPr>
          <p:cNvPr id="4" name="Title 3">
            <a:extLst>
              <a:ext uri="{FF2B5EF4-FFF2-40B4-BE49-F238E27FC236}">
                <a16:creationId xmlns:a16="http://schemas.microsoft.com/office/drawing/2014/main" id="{FBE9191C-5958-2224-770B-7F7E2447EF87}"/>
              </a:ext>
            </a:extLst>
          </p:cNvPr>
          <p:cNvSpPr>
            <a:spLocks noGrp="1"/>
          </p:cNvSpPr>
          <p:nvPr>
            <p:ph type="title"/>
          </p:nvPr>
        </p:nvSpPr>
        <p:spPr/>
        <p:txBody>
          <a:bodyPr/>
          <a:lstStyle/>
          <a:p>
            <a:r>
              <a:rPr lang="en-GB" dirty="0"/>
              <a:t>Popular IDE (Integrated Development Environment)</a:t>
            </a:r>
            <a:endParaRPr lang="en-IN" dirty="0"/>
          </a:p>
        </p:txBody>
      </p:sp>
      <p:pic>
        <p:nvPicPr>
          <p:cNvPr id="8" name="Content Placeholder 7">
            <a:extLst>
              <a:ext uri="{FF2B5EF4-FFF2-40B4-BE49-F238E27FC236}">
                <a16:creationId xmlns:a16="http://schemas.microsoft.com/office/drawing/2014/main" id="{79285603-B3C6-9CBD-5BDB-9198DB680916}"/>
              </a:ext>
            </a:extLst>
          </p:cNvPr>
          <p:cNvPicPr>
            <a:picLocks noGrp="1" noChangeAspect="1"/>
          </p:cNvPicPr>
          <p:nvPr>
            <p:ph sz="half" idx="1"/>
          </p:nvPr>
        </p:nvPicPr>
        <p:blipFill>
          <a:blip r:embed="rId2"/>
          <a:stretch>
            <a:fillRect/>
          </a:stretch>
        </p:blipFill>
        <p:spPr>
          <a:xfrm>
            <a:off x="421568" y="1914784"/>
            <a:ext cx="11323127" cy="4616645"/>
          </a:xfrm>
        </p:spPr>
      </p:pic>
    </p:spTree>
    <p:extLst>
      <p:ext uri="{BB962C8B-B14F-4D97-AF65-F5344CB8AC3E}">
        <p14:creationId xmlns:p14="http://schemas.microsoft.com/office/powerpoint/2010/main" val="2327257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A11A25-7907-1B77-4E27-F534E81F9CFE}"/>
              </a:ext>
            </a:extLst>
          </p:cNvPr>
          <p:cNvSpPr>
            <a:spLocks noGrp="1"/>
          </p:cNvSpPr>
          <p:nvPr>
            <p:ph type="sldNum" sz="quarter" idx="12"/>
          </p:nvPr>
        </p:nvSpPr>
        <p:spPr/>
        <p:txBody>
          <a:bodyPr/>
          <a:lstStyle/>
          <a:p>
            <a:fld id="{3A98EE3D-8CD1-4C3F-BD1C-C98C9596463C}" type="slidenum">
              <a:rPr lang="en-US" smtClean="0"/>
              <a:t>43</a:t>
            </a:fld>
            <a:endParaRPr lang="en-US" dirty="0"/>
          </a:p>
        </p:txBody>
      </p:sp>
      <p:sp>
        <p:nvSpPr>
          <p:cNvPr id="4" name="Title 3">
            <a:extLst>
              <a:ext uri="{FF2B5EF4-FFF2-40B4-BE49-F238E27FC236}">
                <a16:creationId xmlns:a16="http://schemas.microsoft.com/office/drawing/2014/main" id="{FBE9191C-5958-2224-770B-7F7E2447EF87}"/>
              </a:ext>
            </a:extLst>
          </p:cNvPr>
          <p:cNvSpPr>
            <a:spLocks noGrp="1"/>
          </p:cNvSpPr>
          <p:nvPr>
            <p:ph type="title"/>
          </p:nvPr>
        </p:nvSpPr>
        <p:spPr/>
        <p:txBody>
          <a:bodyPr/>
          <a:lstStyle/>
          <a:p>
            <a:r>
              <a:rPr lang="en-GB" dirty="0"/>
              <a:t>Popular IDE (Integrated Development Environment)</a:t>
            </a:r>
            <a:endParaRPr lang="en-IN" dirty="0"/>
          </a:p>
        </p:txBody>
      </p:sp>
      <p:pic>
        <p:nvPicPr>
          <p:cNvPr id="9" name="Content Placeholder 8">
            <a:extLst>
              <a:ext uri="{FF2B5EF4-FFF2-40B4-BE49-F238E27FC236}">
                <a16:creationId xmlns:a16="http://schemas.microsoft.com/office/drawing/2014/main" id="{7AFB9574-D2C4-7CC5-0C4F-7D85032B9B97}"/>
              </a:ext>
            </a:extLst>
          </p:cNvPr>
          <p:cNvPicPr>
            <a:picLocks noGrp="1" noChangeAspect="1"/>
          </p:cNvPicPr>
          <p:nvPr>
            <p:ph sz="half" idx="1"/>
          </p:nvPr>
        </p:nvPicPr>
        <p:blipFill>
          <a:blip r:embed="rId2"/>
          <a:stretch>
            <a:fillRect/>
          </a:stretch>
        </p:blipFill>
        <p:spPr>
          <a:xfrm>
            <a:off x="487085" y="2004788"/>
            <a:ext cx="5847103" cy="4601688"/>
          </a:xfrm>
        </p:spPr>
      </p:pic>
      <p:pic>
        <p:nvPicPr>
          <p:cNvPr id="10" name="Picture 9">
            <a:extLst>
              <a:ext uri="{FF2B5EF4-FFF2-40B4-BE49-F238E27FC236}">
                <a16:creationId xmlns:a16="http://schemas.microsoft.com/office/drawing/2014/main" id="{2C76C9CF-BE7B-3870-7F74-57C4647D5338}"/>
              </a:ext>
            </a:extLst>
          </p:cNvPr>
          <p:cNvPicPr>
            <a:picLocks noChangeAspect="1"/>
          </p:cNvPicPr>
          <p:nvPr/>
        </p:nvPicPr>
        <p:blipFill>
          <a:blip r:embed="rId3"/>
          <a:stretch>
            <a:fillRect/>
          </a:stretch>
        </p:blipFill>
        <p:spPr>
          <a:xfrm>
            <a:off x="6334188" y="2004788"/>
            <a:ext cx="5593884" cy="4601688"/>
          </a:xfrm>
          <a:prstGeom prst="rect">
            <a:avLst/>
          </a:prstGeom>
        </p:spPr>
      </p:pic>
    </p:spTree>
    <p:extLst>
      <p:ext uri="{BB962C8B-B14F-4D97-AF65-F5344CB8AC3E}">
        <p14:creationId xmlns:p14="http://schemas.microsoft.com/office/powerpoint/2010/main" val="398624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BFEE04-21C3-AABB-4239-8195A995FE74}"/>
              </a:ext>
            </a:extLst>
          </p:cNvPr>
          <p:cNvSpPr>
            <a:spLocks noGrp="1"/>
          </p:cNvSpPr>
          <p:nvPr>
            <p:ph type="sldNum" sz="quarter" idx="12"/>
          </p:nvPr>
        </p:nvSpPr>
        <p:spPr/>
        <p:txBody>
          <a:bodyPr/>
          <a:lstStyle/>
          <a:p>
            <a:fld id="{3A98EE3D-8CD1-4C3F-BD1C-C98C9596463C}" type="slidenum">
              <a:rPr lang="en-US" smtClean="0"/>
              <a:t>44</a:t>
            </a:fld>
            <a:endParaRPr lang="en-US" dirty="0"/>
          </a:p>
        </p:txBody>
      </p:sp>
      <p:sp>
        <p:nvSpPr>
          <p:cNvPr id="4" name="Title 3">
            <a:extLst>
              <a:ext uri="{FF2B5EF4-FFF2-40B4-BE49-F238E27FC236}">
                <a16:creationId xmlns:a16="http://schemas.microsoft.com/office/drawing/2014/main" id="{F5C9E5F8-97D0-C8D6-CBC9-34814C16AC9B}"/>
              </a:ext>
            </a:extLst>
          </p:cNvPr>
          <p:cNvSpPr>
            <a:spLocks noGrp="1"/>
          </p:cNvSpPr>
          <p:nvPr>
            <p:ph type="title"/>
          </p:nvPr>
        </p:nvSpPr>
        <p:spPr/>
        <p:txBody>
          <a:bodyPr/>
          <a:lstStyle/>
          <a:p>
            <a:r>
              <a:rPr lang="en-GB" dirty="0"/>
              <a:t>Open Datasets available..</a:t>
            </a:r>
            <a:endParaRPr lang="en-IN" dirty="0"/>
          </a:p>
        </p:txBody>
      </p:sp>
      <p:sp>
        <p:nvSpPr>
          <p:cNvPr id="6" name="Content Placeholder 5">
            <a:extLst>
              <a:ext uri="{FF2B5EF4-FFF2-40B4-BE49-F238E27FC236}">
                <a16:creationId xmlns:a16="http://schemas.microsoft.com/office/drawing/2014/main" id="{A886A198-1590-20F7-92DC-63D6A651EDCC}"/>
              </a:ext>
            </a:extLst>
          </p:cNvPr>
          <p:cNvSpPr>
            <a:spLocks noGrp="1"/>
          </p:cNvSpPr>
          <p:nvPr>
            <p:ph sz="half" idx="2"/>
          </p:nvPr>
        </p:nvSpPr>
        <p:spPr>
          <a:xfrm>
            <a:off x="581193" y="2155336"/>
            <a:ext cx="5422392" cy="1341948"/>
          </a:xfrm>
        </p:spPr>
        <p:txBody>
          <a:bodyPr/>
          <a:lstStyle/>
          <a:p>
            <a:r>
              <a:rPr lang="en-GB" dirty="0"/>
              <a:t>My personal Favourite </a:t>
            </a:r>
          </a:p>
          <a:p>
            <a:pPr marL="342900" indent="-342900">
              <a:buFont typeface="+mj-lt"/>
              <a:buAutoNum type="arabicPeriod"/>
            </a:pPr>
            <a:r>
              <a:rPr lang="en-IN" dirty="0"/>
              <a:t>https://archive.ics.uci.edu/ml/index.php</a:t>
            </a:r>
          </a:p>
          <a:p>
            <a:pPr marL="342900" indent="-342900">
              <a:buFont typeface="+mj-lt"/>
              <a:buAutoNum type="arabicPeriod"/>
            </a:pPr>
            <a:r>
              <a:rPr lang="en-IN" dirty="0"/>
              <a:t>https://www.kaggle.com/datasets</a:t>
            </a:r>
          </a:p>
        </p:txBody>
      </p:sp>
      <p:pic>
        <p:nvPicPr>
          <p:cNvPr id="8" name="Picture 7">
            <a:extLst>
              <a:ext uri="{FF2B5EF4-FFF2-40B4-BE49-F238E27FC236}">
                <a16:creationId xmlns:a16="http://schemas.microsoft.com/office/drawing/2014/main" id="{BBC14868-3694-3A63-3DC3-A032AA2F86DC}"/>
              </a:ext>
            </a:extLst>
          </p:cNvPr>
          <p:cNvPicPr>
            <a:picLocks noChangeAspect="1"/>
          </p:cNvPicPr>
          <p:nvPr/>
        </p:nvPicPr>
        <p:blipFill>
          <a:blip r:embed="rId2"/>
          <a:stretch>
            <a:fillRect/>
          </a:stretch>
        </p:blipFill>
        <p:spPr>
          <a:xfrm>
            <a:off x="6096000" y="3517602"/>
            <a:ext cx="5855144" cy="2959736"/>
          </a:xfrm>
          <a:prstGeom prst="rect">
            <a:avLst/>
          </a:prstGeom>
        </p:spPr>
      </p:pic>
      <p:pic>
        <p:nvPicPr>
          <p:cNvPr id="10" name="Picture 9">
            <a:extLst>
              <a:ext uri="{FF2B5EF4-FFF2-40B4-BE49-F238E27FC236}">
                <a16:creationId xmlns:a16="http://schemas.microsoft.com/office/drawing/2014/main" id="{0A79ED88-1A53-F3FF-D71C-417E85C3509E}"/>
              </a:ext>
            </a:extLst>
          </p:cNvPr>
          <p:cNvPicPr>
            <a:picLocks noChangeAspect="1"/>
          </p:cNvPicPr>
          <p:nvPr/>
        </p:nvPicPr>
        <p:blipFill>
          <a:blip r:embed="rId3"/>
          <a:stretch>
            <a:fillRect/>
          </a:stretch>
        </p:blipFill>
        <p:spPr>
          <a:xfrm>
            <a:off x="315033" y="3546820"/>
            <a:ext cx="5597843" cy="2901300"/>
          </a:xfrm>
          <a:prstGeom prst="rect">
            <a:avLst/>
          </a:prstGeom>
        </p:spPr>
      </p:pic>
    </p:spTree>
    <p:extLst>
      <p:ext uri="{BB962C8B-B14F-4D97-AF65-F5344CB8AC3E}">
        <p14:creationId xmlns:p14="http://schemas.microsoft.com/office/powerpoint/2010/main" val="1592098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332B2E-A578-236C-CD24-A9AD792B3C24}"/>
              </a:ext>
            </a:extLst>
          </p:cNvPr>
          <p:cNvSpPr>
            <a:spLocks noGrp="1"/>
          </p:cNvSpPr>
          <p:nvPr>
            <p:ph type="sldNum" sz="quarter" idx="12"/>
          </p:nvPr>
        </p:nvSpPr>
        <p:spPr/>
        <p:txBody>
          <a:bodyPr/>
          <a:lstStyle/>
          <a:p>
            <a:fld id="{3A98EE3D-8CD1-4C3F-BD1C-C98C9596463C}" type="slidenum">
              <a:rPr lang="en-US" smtClean="0"/>
              <a:t>45</a:t>
            </a:fld>
            <a:endParaRPr lang="en-US" dirty="0"/>
          </a:p>
        </p:txBody>
      </p:sp>
      <p:sp>
        <p:nvSpPr>
          <p:cNvPr id="4" name="Title 3">
            <a:extLst>
              <a:ext uri="{FF2B5EF4-FFF2-40B4-BE49-F238E27FC236}">
                <a16:creationId xmlns:a16="http://schemas.microsoft.com/office/drawing/2014/main" id="{58DAE4D4-5201-A5D7-2901-722B6068E875}"/>
              </a:ext>
            </a:extLst>
          </p:cNvPr>
          <p:cNvSpPr>
            <a:spLocks noGrp="1"/>
          </p:cNvSpPr>
          <p:nvPr>
            <p:ph type="title"/>
          </p:nvPr>
        </p:nvSpPr>
        <p:spPr/>
        <p:txBody>
          <a:bodyPr/>
          <a:lstStyle/>
          <a:p>
            <a:r>
              <a:rPr lang="en-GB" dirty="0"/>
              <a:t>Indian Government Data Source for analysis</a:t>
            </a:r>
            <a:endParaRPr lang="en-IN" dirty="0"/>
          </a:p>
        </p:txBody>
      </p:sp>
      <p:pic>
        <p:nvPicPr>
          <p:cNvPr id="8" name="Picture 7">
            <a:extLst>
              <a:ext uri="{FF2B5EF4-FFF2-40B4-BE49-F238E27FC236}">
                <a16:creationId xmlns:a16="http://schemas.microsoft.com/office/drawing/2014/main" id="{A731CBE9-3535-90D9-3EC6-3D5C098C0778}"/>
              </a:ext>
            </a:extLst>
          </p:cNvPr>
          <p:cNvPicPr>
            <a:picLocks noChangeAspect="1"/>
          </p:cNvPicPr>
          <p:nvPr/>
        </p:nvPicPr>
        <p:blipFill>
          <a:blip r:embed="rId2"/>
          <a:stretch>
            <a:fillRect/>
          </a:stretch>
        </p:blipFill>
        <p:spPr>
          <a:xfrm>
            <a:off x="219694" y="1971303"/>
            <a:ext cx="11715007" cy="4554188"/>
          </a:xfrm>
          <a:prstGeom prst="rect">
            <a:avLst/>
          </a:prstGeom>
        </p:spPr>
      </p:pic>
    </p:spTree>
    <p:extLst>
      <p:ext uri="{BB962C8B-B14F-4D97-AF65-F5344CB8AC3E}">
        <p14:creationId xmlns:p14="http://schemas.microsoft.com/office/powerpoint/2010/main" val="2176603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332B2E-A578-236C-CD24-A9AD792B3C24}"/>
              </a:ext>
            </a:extLst>
          </p:cNvPr>
          <p:cNvSpPr>
            <a:spLocks noGrp="1"/>
          </p:cNvSpPr>
          <p:nvPr>
            <p:ph type="sldNum" sz="quarter" idx="12"/>
          </p:nvPr>
        </p:nvSpPr>
        <p:spPr/>
        <p:txBody>
          <a:bodyPr/>
          <a:lstStyle/>
          <a:p>
            <a:fld id="{3A98EE3D-8CD1-4C3F-BD1C-C98C9596463C}" type="slidenum">
              <a:rPr lang="en-US" smtClean="0"/>
              <a:t>46</a:t>
            </a:fld>
            <a:endParaRPr lang="en-US" dirty="0"/>
          </a:p>
        </p:txBody>
      </p:sp>
      <p:sp>
        <p:nvSpPr>
          <p:cNvPr id="4" name="Title 3">
            <a:extLst>
              <a:ext uri="{FF2B5EF4-FFF2-40B4-BE49-F238E27FC236}">
                <a16:creationId xmlns:a16="http://schemas.microsoft.com/office/drawing/2014/main" id="{58DAE4D4-5201-A5D7-2901-722B6068E875}"/>
              </a:ext>
            </a:extLst>
          </p:cNvPr>
          <p:cNvSpPr>
            <a:spLocks noGrp="1"/>
          </p:cNvSpPr>
          <p:nvPr>
            <p:ph type="title"/>
          </p:nvPr>
        </p:nvSpPr>
        <p:spPr/>
        <p:txBody>
          <a:bodyPr/>
          <a:lstStyle/>
          <a:p>
            <a:r>
              <a:rPr lang="en-GB" dirty="0">
                <a:solidFill>
                  <a:schemeClr val="tx1"/>
                </a:solidFill>
                <a:highlight>
                  <a:srgbClr val="FFFF00"/>
                </a:highlight>
              </a:rPr>
              <a:t>NJDG</a:t>
            </a:r>
            <a:r>
              <a:rPr lang="en-GB" dirty="0"/>
              <a:t> (</a:t>
            </a:r>
            <a:r>
              <a:rPr lang="en-IN" dirty="0"/>
              <a:t>National Judicial Data Grid)</a:t>
            </a:r>
          </a:p>
        </p:txBody>
      </p:sp>
      <p:pic>
        <p:nvPicPr>
          <p:cNvPr id="5" name="Picture 4">
            <a:extLst>
              <a:ext uri="{FF2B5EF4-FFF2-40B4-BE49-F238E27FC236}">
                <a16:creationId xmlns:a16="http://schemas.microsoft.com/office/drawing/2014/main" id="{639EB0A5-5A44-0E0E-0128-264912198AAC}"/>
              </a:ext>
            </a:extLst>
          </p:cNvPr>
          <p:cNvPicPr>
            <a:picLocks noChangeAspect="1"/>
          </p:cNvPicPr>
          <p:nvPr/>
        </p:nvPicPr>
        <p:blipFill>
          <a:blip r:embed="rId2"/>
          <a:stretch>
            <a:fillRect/>
          </a:stretch>
        </p:blipFill>
        <p:spPr>
          <a:xfrm>
            <a:off x="439386" y="1983178"/>
            <a:ext cx="11281559" cy="4702630"/>
          </a:xfrm>
          <a:prstGeom prst="rect">
            <a:avLst/>
          </a:prstGeom>
        </p:spPr>
      </p:pic>
    </p:spTree>
    <p:extLst>
      <p:ext uri="{BB962C8B-B14F-4D97-AF65-F5344CB8AC3E}">
        <p14:creationId xmlns:p14="http://schemas.microsoft.com/office/powerpoint/2010/main" val="3202960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30FB98-0213-6177-FA4F-22318E3D22AE}"/>
              </a:ext>
            </a:extLst>
          </p:cNvPr>
          <p:cNvSpPr>
            <a:spLocks noGrp="1"/>
          </p:cNvSpPr>
          <p:nvPr>
            <p:ph type="sldNum" sz="quarter" idx="12"/>
          </p:nvPr>
        </p:nvSpPr>
        <p:spPr/>
        <p:txBody>
          <a:bodyPr/>
          <a:lstStyle/>
          <a:p>
            <a:fld id="{3A98EE3D-8CD1-4C3F-BD1C-C98C9596463C}" type="slidenum">
              <a:rPr lang="en-US" smtClean="0"/>
              <a:t>47</a:t>
            </a:fld>
            <a:endParaRPr lang="en-US" dirty="0"/>
          </a:p>
        </p:txBody>
      </p:sp>
      <p:sp>
        <p:nvSpPr>
          <p:cNvPr id="4" name="Title 3">
            <a:extLst>
              <a:ext uri="{FF2B5EF4-FFF2-40B4-BE49-F238E27FC236}">
                <a16:creationId xmlns:a16="http://schemas.microsoft.com/office/drawing/2014/main" id="{A8EF9B92-1C24-D3F7-3818-E5F5A36C2B6C}"/>
              </a:ext>
            </a:extLst>
          </p:cNvPr>
          <p:cNvSpPr>
            <a:spLocks noGrp="1"/>
          </p:cNvSpPr>
          <p:nvPr>
            <p:ph type="title"/>
          </p:nvPr>
        </p:nvSpPr>
        <p:spPr/>
        <p:txBody>
          <a:bodyPr/>
          <a:lstStyle/>
          <a:p>
            <a:r>
              <a:rPr lang="en-GB" dirty="0"/>
              <a:t>O</a:t>
            </a:r>
            <a:r>
              <a:rPr lang="en-IN" dirty="0" err="1"/>
              <a:t>ther</a:t>
            </a:r>
            <a:r>
              <a:rPr lang="en-IN" dirty="0"/>
              <a:t> Open Datasets</a:t>
            </a:r>
          </a:p>
        </p:txBody>
      </p:sp>
      <p:sp>
        <p:nvSpPr>
          <p:cNvPr id="5" name="Content Placeholder 4">
            <a:extLst>
              <a:ext uri="{FF2B5EF4-FFF2-40B4-BE49-F238E27FC236}">
                <a16:creationId xmlns:a16="http://schemas.microsoft.com/office/drawing/2014/main" id="{9F40F8EE-852E-A403-406D-4BCA74CEAA73}"/>
              </a:ext>
            </a:extLst>
          </p:cNvPr>
          <p:cNvSpPr>
            <a:spLocks noGrp="1"/>
          </p:cNvSpPr>
          <p:nvPr>
            <p:ph sz="half" idx="1"/>
          </p:nvPr>
        </p:nvSpPr>
        <p:spPr>
          <a:xfrm>
            <a:off x="494807" y="1972996"/>
            <a:ext cx="5730542" cy="4195911"/>
          </a:xfrm>
        </p:spPr>
        <p:txBody>
          <a:bodyPr>
            <a:normAutofit fontScale="62500" lnSpcReduction="20000"/>
          </a:bodyPr>
          <a:lstStyle/>
          <a:p>
            <a:r>
              <a:rPr lang="en-GB" b="1" dirty="0">
                <a:solidFill>
                  <a:srgbClr val="FF0000"/>
                </a:solidFill>
                <a:highlight>
                  <a:srgbClr val="FFFF00"/>
                </a:highlight>
              </a:rPr>
              <a:t>Other Open Datasets !</a:t>
            </a:r>
          </a:p>
          <a:p>
            <a:pPr marL="342900" indent="-342900">
              <a:buFont typeface="+mj-lt"/>
              <a:buAutoNum type="arabicPeriod"/>
            </a:pPr>
            <a:r>
              <a:rPr lang="en-IN" dirty="0"/>
              <a:t>https://archive.ics.uci.edu/ml/index.php</a:t>
            </a:r>
          </a:p>
          <a:p>
            <a:pPr marL="342900" indent="-342900">
              <a:buFont typeface="+mj-lt"/>
              <a:buAutoNum type="arabicPeriod"/>
            </a:pPr>
            <a:r>
              <a:rPr lang="en-IN" dirty="0"/>
              <a:t>https://www.kaggle.com/datasets</a:t>
            </a:r>
          </a:p>
          <a:p>
            <a:pPr marL="342900" indent="-342900">
              <a:buFont typeface="+mj-lt"/>
              <a:buAutoNum type="arabicPeriod"/>
            </a:pPr>
            <a:r>
              <a:rPr lang="en-IN" dirty="0"/>
              <a:t>https://data.worldbank.org/</a:t>
            </a:r>
          </a:p>
          <a:p>
            <a:pPr marL="342900" indent="-342900">
              <a:buFont typeface="+mj-lt"/>
              <a:buAutoNum type="arabicPeriod"/>
            </a:pPr>
            <a:r>
              <a:rPr lang="en-IN" dirty="0"/>
              <a:t>https://www.who.int/data/gho/</a:t>
            </a:r>
          </a:p>
          <a:p>
            <a:pPr marL="342900" indent="-342900">
              <a:buFont typeface="+mj-lt"/>
              <a:buAutoNum type="arabicPeriod"/>
            </a:pPr>
            <a:r>
              <a:rPr lang="en-IN" dirty="0"/>
              <a:t>https://www.google.com/publicdata/directory</a:t>
            </a:r>
          </a:p>
          <a:p>
            <a:pPr marL="342900" indent="-342900">
              <a:buFont typeface="+mj-lt"/>
              <a:buAutoNum type="arabicPeriod"/>
            </a:pPr>
            <a:r>
              <a:rPr lang="en-IN" dirty="0"/>
              <a:t>https://registry.opendata.aws/</a:t>
            </a:r>
          </a:p>
          <a:p>
            <a:pPr marL="342900" indent="-342900">
              <a:buFont typeface="+mj-lt"/>
              <a:buAutoNum type="arabicPeriod"/>
            </a:pPr>
            <a:r>
              <a:rPr lang="en-IN" dirty="0"/>
              <a:t>http://open-data.europa.eu/en/data/</a:t>
            </a:r>
          </a:p>
          <a:p>
            <a:pPr marL="342900" indent="-342900">
              <a:buFont typeface="+mj-lt"/>
              <a:buAutoNum type="arabicPeriod"/>
            </a:pPr>
            <a:r>
              <a:rPr lang="en-IN" dirty="0"/>
              <a:t>https://data.fivethirtyeight.com/</a:t>
            </a:r>
          </a:p>
          <a:p>
            <a:pPr marL="342900" indent="-342900">
              <a:buFont typeface="+mj-lt"/>
              <a:buAutoNum type="arabicPeriod"/>
            </a:pPr>
            <a:r>
              <a:rPr lang="en-IN" dirty="0"/>
              <a:t>https://www.census.gov/</a:t>
            </a:r>
          </a:p>
          <a:p>
            <a:pPr marL="342900" indent="-342900">
              <a:buFont typeface="+mj-lt"/>
              <a:buAutoNum type="arabicPeriod"/>
            </a:pPr>
            <a:r>
              <a:rPr lang="en-IN" dirty="0"/>
              <a:t>https://data.gov/</a:t>
            </a:r>
          </a:p>
          <a:p>
            <a:pPr marL="342900" indent="-342900">
              <a:buFont typeface="+mj-lt"/>
              <a:buAutoNum type="arabicPeriod"/>
            </a:pPr>
            <a:r>
              <a:rPr lang="en-IN" dirty="0"/>
              <a:t>https://www.dbpedia.org/</a:t>
            </a:r>
          </a:p>
          <a:p>
            <a:pPr marL="342900" indent="-342900">
              <a:buFont typeface="+mj-lt"/>
              <a:buAutoNum type="arabicPeriod"/>
            </a:pPr>
            <a:r>
              <a:rPr lang="en-IN" dirty="0"/>
              <a:t>https://github.com/freeCodeCamp/open-data</a:t>
            </a:r>
          </a:p>
          <a:p>
            <a:pPr marL="342900" indent="-342900">
              <a:buFont typeface="+mj-lt"/>
              <a:buAutoNum type="arabicPeriod"/>
            </a:pPr>
            <a:r>
              <a:rPr lang="en-IN" dirty="0"/>
              <a:t>https://www.yelp.com/dataset</a:t>
            </a:r>
          </a:p>
          <a:p>
            <a:pPr marL="342900" indent="-342900">
              <a:buFont typeface="+mj-lt"/>
              <a:buAutoNum type="arabicPeriod"/>
            </a:pPr>
            <a:r>
              <a:rPr lang="en-IN" dirty="0"/>
              <a:t>https://data.unicef.org/</a:t>
            </a:r>
          </a:p>
          <a:p>
            <a:pPr marL="342900" indent="-342900">
              <a:buFont typeface="+mj-lt"/>
              <a:buAutoNum type="arabicPeriod"/>
            </a:pPr>
            <a:r>
              <a:rPr lang="en-IN" dirty="0"/>
              <a:t>https://www.ulb.uni-muenster.de/bibliothek/aktivitaeten/projekte/projekt-life.html</a:t>
            </a:r>
          </a:p>
          <a:p>
            <a:endParaRPr lang="en-IN" dirty="0"/>
          </a:p>
        </p:txBody>
      </p:sp>
      <p:sp>
        <p:nvSpPr>
          <p:cNvPr id="9" name="TextBox 8">
            <a:extLst>
              <a:ext uri="{FF2B5EF4-FFF2-40B4-BE49-F238E27FC236}">
                <a16:creationId xmlns:a16="http://schemas.microsoft.com/office/drawing/2014/main" id="{6CCDB637-5FF0-8160-6BD3-2DDB3F96BA8C}"/>
              </a:ext>
            </a:extLst>
          </p:cNvPr>
          <p:cNvSpPr txBox="1"/>
          <p:nvPr/>
        </p:nvSpPr>
        <p:spPr>
          <a:xfrm>
            <a:off x="5903519" y="2116571"/>
            <a:ext cx="5597733" cy="3662541"/>
          </a:xfrm>
          <a:prstGeom prst="rect">
            <a:avLst/>
          </a:prstGeom>
          <a:noFill/>
        </p:spPr>
        <p:txBody>
          <a:bodyPr wrap="square">
            <a:spAutoFit/>
          </a:bodyPr>
          <a:lstStyle/>
          <a:p>
            <a:r>
              <a:rPr lang="en-IN" sz="2800" b="1" dirty="0">
                <a:solidFill>
                  <a:schemeClr val="tx1">
                    <a:lumMod val="75000"/>
                    <a:lumOff val="25000"/>
                  </a:schemeClr>
                </a:solidFill>
                <a:hlinkClick r:id="rId2">
                  <a:extLst>
                    <a:ext uri="{A12FA001-AC4F-418D-AE19-62706E023703}">
                      <ahyp:hlinkClr xmlns:ahyp="http://schemas.microsoft.com/office/drawing/2018/hyperlinkcolor" val="tx"/>
                    </a:ext>
                  </a:extLst>
                </a:hlinkClick>
              </a:rPr>
              <a:t>Blogs and platform to learn </a:t>
            </a:r>
            <a:r>
              <a:rPr lang="en-IN" sz="2800" b="1" dirty="0">
                <a:solidFill>
                  <a:schemeClr val="tx1">
                    <a:lumMod val="75000"/>
                    <a:lumOff val="25000"/>
                  </a:schemeClr>
                </a:solidFill>
                <a:highlight>
                  <a:srgbClr val="FFFF00"/>
                </a:highlight>
                <a:hlinkClick r:id="rId2">
                  <a:extLst>
                    <a:ext uri="{A12FA001-AC4F-418D-AE19-62706E023703}">
                      <ahyp:hlinkClr xmlns:ahyp="http://schemas.microsoft.com/office/drawing/2018/hyperlinkcolor" val="tx"/>
                    </a:ext>
                  </a:extLst>
                </a:hlinkClick>
              </a:rPr>
              <a:t>data science </a:t>
            </a:r>
            <a:r>
              <a:rPr lang="en-IN" sz="2800" b="1" dirty="0">
                <a:solidFill>
                  <a:schemeClr val="tx1">
                    <a:lumMod val="75000"/>
                    <a:lumOff val="25000"/>
                  </a:schemeClr>
                </a:solidFill>
                <a:hlinkClick r:id="rId2">
                  <a:extLst>
                    <a:ext uri="{A12FA001-AC4F-418D-AE19-62706E023703}">
                      <ahyp:hlinkClr xmlns:ahyp="http://schemas.microsoft.com/office/drawing/2018/hyperlinkcolor" val="tx"/>
                    </a:ext>
                  </a:extLst>
                </a:hlinkClick>
              </a:rPr>
              <a:t>easily and effectively</a:t>
            </a:r>
          </a:p>
          <a:p>
            <a:r>
              <a:rPr lang="en-IN" sz="2800" b="1" dirty="0">
                <a:solidFill>
                  <a:schemeClr val="tx1">
                    <a:lumMod val="75000"/>
                    <a:lumOff val="25000"/>
                  </a:schemeClr>
                </a:solidFill>
                <a:hlinkClick r:id="rId2">
                  <a:extLst>
                    <a:ext uri="{A12FA001-AC4F-418D-AE19-62706E023703}">
                      <ahyp:hlinkClr xmlns:ahyp="http://schemas.microsoft.com/office/drawing/2018/hyperlinkcolor" val="tx"/>
                    </a:ext>
                  </a:extLst>
                </a:hlinkClick>
              </a:rPr>
              <a:t> (Personal recommendation)</a:t>
            </a:r>
          </a:p>
          <a:p>
            <a:endParaRPr lang="en-IN" dirty="0">
              <a:hlinkClick r:id="rId2"/>
            </a:endParaRPr>
          </a:p>
          <a:p>
            <a:pPr marL="285750" indent="-285750">
              <a:buFont typeface="Wingdings" panose="05000000000000000000" pitchFamily="2" charset="2"/>
              <a:buChar char="Ø"/>
            </a:pPr>
            <a:r>
              <a:rPr lang="en-IN" sz="2800" dirty="0">
                <a:hlinkClick r:id="rId2"/>
              </a:rPr>
              <a:t>https://www.analyticsvidhya.com/</a:t>
            </a:r>
            <a:endParaRPr lang="en-IN" sz="2800" dirty="0"/>
          </a:p>
          <a:p>
            <a:pPr marL="285750" indent="-285750">
              <a:buFont typeface="Wingdings" panose="05000000000000000000" pitchFamily="2" charset="2"/>
              <a:buChar char="Ø"/>
            </a:pPr>
            <a:r>
              <a:rPr lang="en-IN" sz="2800" dirty="0">
                <a:hlinkClick r:id="rId3"/>
              </a:rPr>
              <a:t>https://www.kaggle.com/</a:t>
            </a:r>
            <a:endParaRPr lang="en-IN" sz="2800" dirty="0"/>
          </a:p>
          <a:p>
            <a:pPr marL="285750" indent="-285750">
              <a:buFont typeface="Wingdings" panose="05000000000000000000" pitchFamily="2" charset="2"/>
              <a:buChar char="Ø"/>
            </a:pPr>
            <a:r>
              <a:rPr lang="en-IN" sz="2800" dirty="0">
                <a:hlinkClick r:id="rId4"/>
              </a:rPr>
              <a:t>https://ineuron.ai/</a:t>
            </a:r>
            <a:endParaRPr lang="en-IN" sz="2800" dirty="0"/>
          </a:p>
          <a:p>
            <a:pPr marL="285750" indent="-285750">
              <a:buFont typeface="Wingdings" panose="05000000000000000000" pitchFamily="2" charset="2"/>
              <a:buChar char="Ø"/>
            </a:pPr>
            <a:r>
              <a:rPr lang="en-IN" sz="2800" dirty="0">
                <a:hlinkClick r:id="rId5"/>
              </a:rPr>
              <a:t>https://analyticsindiamag.com/</a:t>
            </a:r>
            <a:endParaRPr lang="en-IN" sz="2800" dirty="0"/>
          </a:p>
          <a:p>
            <a:endParaRPr lang="en-IN" dirty="0"/>
          </a:p>
        </p:txBody>
      </p:sp>
    </p:spTree>
    <p:extLst>
      <p:ext uri="{BB962C8B-B14F-4D97-AF65-F5344CB8AC3E}">
        <p14:creationId xmlns:p14="http://schemas.microsoft.com/office/powerpoint/2010/main" val="1525099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988332"/>
          </a:xfrm>
          <a:prstGeom prst="rect">
            <a:avLst/>
          </a:prstGeom>
        </p:spPr>
        <p:txBody>
          <a:bodyPr vert="horz" lIns="91440" tIns="45720" rIns="91440" bIns="45720" rtlCol="0" anchor="b">
            <a:normAutofit/>
          </a:bodyPr>
          <a:lstStyle/>
          <a:p>
            <a:r>
              <a:rPr lang="en-US" dirty="0"/>
              <a:t>Course PROGRESS</a:t>
            </a:r>
          </a:p>
        </p:txBody>
      </p:sp>
      <p:graphicFrame>
        <p:nvGraphicFramePr>
          <p:cNvPr id="16" name="Content Placeholder 4" descr="SmartArt object">
            <a:extLst>
              <a:ext uri="{FF2B5EF4-FFF2-40B4-BE49-F238E27FC236}">
                <a16:creationId xmlns:a16="http://schemas.microsoft.com/office/drawing/2014/main" id="{F35B8AB0-B78B-405A-AC99-8E100E28E890}"/>
              </a:ext>
            </a:extLst>
          </p:cNvPr>
          <p:cNvGraphicFramePr>
            <a:graphicFrameLocks noGrp="1"/>
          </p:cNvGraphicFramePr>
          <p:nvPr>
            <p:ph sz="half" idx="1"/>
            <p:extLst>
              <p:ext uri="{D42A27DB-BD31-4B8C-83A1-F6EECF244321}">
                <p14:modId xmlns:p14="http://schemas.microsoft.com/office/powerpoint/2010/main" val="36492391"/>
              </p:ext>
            </p:extLst>
          </p:nvPr>
        </p:nvGraphicFramePr>
        <p:xfrm>
          <a:off x="445729" y="2563921"/>
          <a:ext cx="5422390" cy="29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Two women with a smartphon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rcRect/>
          <a:stretch/>
        </p:blipFill>
        <p:spPr>
          <a:xfrm>
            <a:off x="6188417" y="2602108"/>
            <a:ext cx="5557854" cy="2912163"/>
          </a:xfrm>
          <a:prstGeom prst="rect">
            <a:avLst/>
          </a:prstGeom>
          <a:noFill/>
        </p:spPr>
      </p:pic>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48</a:t>
            </a:fld>
            <a:endParaRPr lang="en-US" dirty="0"/>
          </a:p>
        </p:txBody>
      </p:sp>
    </p:spTree>
    <p:extLst>
      <p:ext uri="{BB962C8B-B14F-4D97-AF65-F5344CB8AC3E}">
        <p14:creationId xmlns:p14="http://schemas.microsoft.com/office/powerpoint/2010/main" val="1613379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A35EDC-E56C-2354-E2DE-8326662835E1}"/>
              </a:ext>
            </a:extLst>
          </p:cNvPr>
          <p:cNvSpPr>
            <a:spLocks noGrp="1"/>
          </p:cNvSpPr>
          <p:nvPr>
            <p:ph type="sldNum" sz="quarter" idx="12"/>
          </p:nvPr>
        </p:nvSpPr>
        <p:spPr/>
        <p:txBody>
          <a:bodyPr/>
          <a:lstStyle/>
          <a:p>
            <a:fld id="{3A98EE3D-8CD1-4C3F-BD1C-C98C9596463C}" type="slidenum">
              <a:rPr lang="en-US" smtClean="0"/>
              <a:t>49</a:t>
            </a:fld>
            <a:endParaRPr lang="en-US" dirty="0"/>
          </a:p>
        </p:txBody>
      </p:sp>
      <p:sp>
        <p:nvSpPr>
          <p:cNvPr id="4" name="Title 3">
            <a:extLst>
              <a:ext uri="{FF2B5EF4-FFF2-40B4-BE49-F238E27FC236}">
                <a16:creationId xmlns:a16="http://schemas.microsoft.com/office/drawing/2014/main" id="{68B107BF-75F8-346D-0482-B16EDA1779F6}"/>
              </a:ext>
            </a:extLst>
          </p:cNvPr>
          <p:cNvSpPr>
            <a:spLocks noGrp="1"/>
          </p:cNvSpPr>
          <p:nvPr>
            <p:ph type="title"/>
          </p:nvPr>
        </p:nvSpPr>
        <p:spPr/>
        <p:txBody>
          <a:bodyPr/>
          <a:lstStyle/>
          <a:p>
            <a:r>
              <a:rPr lang="en-GB" dirty="0"/>
              <a:t>Download data set of the choice and try to </a:t>
            </a:r>
            <a:r>
              <a:rPr lang="en-GB" dirty="0" err="1"/>
              <a:t>Analyze</a:t>
            </a:r>
            <a:endParaRPr lang="en-IN" dirty="0"/>
          </a:p>
        </p:txBody>
      </p:sp>
      <p:sp>
        <p:nvSpPr>
          <p:cNvPr id="5" name="Content Placeholder 4">
            <a:extLst>
              <a:ext uri="{FF2B5EF4-FFF2-40B4-BE49-F238E27FC236}">
                <a16:creationId xmlns:a16="http://schemas.microsoft.com/office/drawing/2014/main" id="{0F5DBFF9-2E0A-9C89-4796-8072B382F9C3}"/>
              </a:ext>
            </a:extLst>
          </p:cNvPr>
          <p:cNvSpPr>
            <a:spLocks noGrp="1"/>
          </p:cNvSpPr>
          <p:nvPr>
            <p:ph sz="half" idx="1"/>
          </p:nvPr>
        </p:nvSpPr>
        <p:spPr>
          <a:xfrm>
            <a:off x="653143" y="2228003"/>
            <a:ext cx="5350440" cy="3633047"/>
          </a:xfrm>
        </p:spPr>
        <p:txBody>
          <a:bodyPr/>
          <a:lstStyle/>
          <a:p>
            <a:pPr marL="0" indent="0">
              <a:buNone/>
            </a:pPr>
            <a:r>
              <a:rPr lang="en-IN" sz="1600" dirty="0"/>
              <a:t>Dataset</a:t>
            </a:r>
          </a:p>
          <a:p>
            <a:pPr marL="0" indent="0">
              <a:buNone/>
            </a:pPr>
            <a:r>
              <a:rPr lang="en-IN" sz="1600" dirty="0">
                <a:hlinkClick r:id="rId2"/>
              </a:rPr>
              <a:t>https://public.tableau.com/app/resources/sample-data</a:t>
            </a:r>
            <a:endParaRPr lang="en-IN" sz="1600" dirty="0"/>
          </a:p>
          <a:p>
            <a:pPr marL="0" indent="0">
              <a:buNone/>
            </a:pPr>
            <a:endParaRPr lang="en-IN" sz="1600" dirty="0"/>
          </a:p>
          <a:p>
            <a:pPr marL="0" indent="0">
              <a:buNone/>
            </a:pPr>
            <a:r>
              <a:rPr lang="en-IN" sz="1600" dirty="0"/>
              <a:t>Analysis – (Super Store Dataset)</a:t>
            </a:r>
          </a:p>
          <a:p>
            <a:pPr marL="0" indent="0">
              <a:buNone/>
            </a:pPr>
            <a:r>
              <a:rPr lang="en-IN" sz="1600" dirty="0">
                <a:hlinkClick r:id="rId3"/>
              </a:rPr>
              <a:t>https://help.tableau.com/current/guides/get-started-tutorial/en-us/get-started-tutorial-home.htm</a:t>
            </a:r>
            <a:endParaRPr lang="en-IN" sz="1600" dirty="0"/>
          </a:p>
          <a:p>
            <a:pPr marL="0" indent="0">
              <a:buNone/>
            </a:pPr>
            <a:endParaRPr lang="en-IN" sz="1600" dirty="0"/>
          </a:p>
          <a:p>
            <a:pPr marL="0" indent="0">
              <a:buNone/>
            </a:pPr>
            <a:r>
              <a:rPr lang="en-IN" sz="1600" dirty="0"/>
              <a:t>One more Case study using Tableau</a:t>
            </a:r>
          </a:p>
          <a:p>
            <a:pPr marL="0" indent="0">
              <a:buNone/>
            </a:pPr>
            <a:r>
              <a:rPr lang="en-IN" sz="1600" dirty="0">
                <a:hlinkClick r:id="rId4"/>
              </a:rPr>
              <a:t>https://www.tableau.com/leading-through-change/tableau-dashboards</a:t>
            </a:r>
            <a:endParaRPr lang="en-IN" sz="1600" dirty="0"/>
          </a:p>
          <a:p>
            <a:pPr marL="0" indent="0">
              <a:buNone/>
            </a:pPr>
            <a:endParaRPr lang="en-IN" sz="1600" dirty="0"/>
          </a:p>
        </p:txBody>
      </p:sp>
      <p:sp>
        <p:nvSpPr>
          <p:cNvPr id="6" name="Content Placeholder 5">
            <a:extLst>
              <a:ext uri="{FF2B5EF4-FFF2-40B4-BE49-F238E27FC236}">
                <a16:creationId xmlns:a16="http://schemas.microsoft.com/office/drawing/2014/main" id="{0F7B5CE2-8C68-BEFA-667E-98783401DA65}"/>
              </a:ext>
            </a:extLst>
          </p:cNvPr>
          <p:cNvSpPr>
            <a:spLocks noGrp="1"/>
          </p:cNvSpPr>
          <p:nvPr>
            <p:ph sz="half" idx="2"/>
          </p:nvPr>
        </p:nvSpPr>
        <p:spPr/>
        <p:txBody>
          <a:bodyPr/>
          <a:lstStyle/>
          <a:p>
            <a:endParaRPr lang="en-IN" dirty="0"/>
          </a:p>
        </p:txBody>
      </p:sp>
      <p:pic>
        <p:nvPicPr>
          <p:cNvPr id="8" name="Picture 7">
            <a:extLst>
              <a:ext uri="{FF2B5EF4-FFF2-40B4-BE49-F238E27FC236}">
                <a16:creationId xmlns:a16="http://schemas.microsoft.com/office/drawing/2014/main" id="{D7BBBA74-90C9-A449-F31F-8367A17DCA90}"/>
              </a:ext>
            </a:extLst>
          </p:cNvPr>
          <p:cNvPicPr>
            <a:picLocks noChangeAspect="1"/>
          </p:cNvPicPr>
          <p:nvPr/>
        </p:nvPicPr>
        <p:blipFill>
          <a:blip r:embed="rId5"/>
          <a:stretch>
            <a:fillRect/>
          </a:stretch>
        </p:blipFill>
        <p:spPr>
          <a:xfrm>
            <a:off x="6188416" y="2074072"/>
            <a:ext cx="5597843" cy="4671185"/>
          </a:xfrm>
          <a:prstGeom prst="rect">
            <a:avLst/>
          </a:prstGeom>
        </p:spPr>
      </p:pic>
    </p:spTree>
    <p:extLst>
      <p:ext uri="{BB962C8B-B14F-4D97-AF65-F5344CB8AC3E}">
        <p14:creationId xmlns:p14="http://schemas.microsoft.com/office/powerpoint/2010/main" val="735254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86E012-43A0-6EC4-C433-7952AB53F1AA}"/>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4" name="Title 3">
            <a:extLst>
              <a:ext uri="{FF2B5EF4-FFF2-40B4-BE49-F238E27FC236}">
                <a16:creationId xmlns:a16="http://schemas.microsoft.com/office/drawing/2014/main" id="{2074C235-C433-3EB2-3287-65151D262EF4}"/>
              </a:ext>
            </a:extLst>
          </p:cNvPr>
          <p:cNvSpPr>
            <a:spLocks noGrp="1"/>
          </p:cNvSpPr>
          <p:nvPr>
            <p:ph type="title"/>
          </p:nvPr>
        </p:nvSpPr>
        <p:spPr/>
        <p:txBody>
          <a:bodyPr/>
          <a:lstStyle/>
          <a:p>
            <a:r>
              <a:rPr lang="en-GB" dirty="0"/>
              <a:t>Journey from Data to Information</a:t>
            </a:r>
            <a:endParaRPr lang="en-IN" dirty="0"/>
          </a:p>
        </p:txBody>
      </p:sp>
      <p:pic>
        <p:nvPicPr>
          <p:cNvPr id="8" name="Picture 7">
            <a:extLst>
              <a:ext uri="{FF2B5EF4-FFF2-40B4-BE49-F238E27FC236}">
                <a16:creationId xmlns:a16="http://schemas.microsoft.com/office/drawing/2014/main" id="{BEB4812A-5BD5-8943-1914-8CEDC9433581}"/>
              </a:ext>
            </a:extLst>
          </p:cNvPr>
          <p:cNvPicPr>
            <a:picLocks noChangeAspect="1"/>
          </p:cNvPicPr>
          <p:nvPr/>
        </p:nvPicPr>
        <p:blipFill>
          <a:blip r:embed="rId2"/>
          <a:stretch>
            <a:fillRect/>
          </a:stretch>
        </p:blipFill>
        <p:spPr>
          <a:xfrm>
            <a:off x="652443" y="1928109"/>
            <a:ext cx="11092253" cy="4495805"/>
          </a:xfrm>
          <a:prstGeom prst="rect">
            <a:avLst/>
          </a:prstGeom>
        </p:spPr>
      </p:pic>
    </p:spTree>
    <p:extLst>
      <p:ext uri="{BB962C8B-B14F-4D97-AF65-F5344CB8AC3E}">
        <p14:creationId xmlns:p14="http://schemas.microsoft.com/office/powerpoint/2010/main" val="1935415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294936-C763-CB0B-C487-55DB57D1C832}"/>
              </a:ext>
            </a:extLst>
          </p:cNvPr>
          <p:cNvSpPr>
            <a:spLocks noGrp="1"/>
          </p:cNvSpPr>
          <p:nvPr>
            <p:ph type="sldNum" sz="quarter" idx="12"/>
          </p:nvPr>
        </p:nvSpPr>
        <p:spPr/>
        <p:txBody>
          <a:bodyPr/>
          <a:lstStyle/>
          <a:p>
            <a:fld id="{3A98EE3D-8CD1-4C3F-BD1C-C98C9596463C}" type="slidenum">
              <a:rPr lang="en-US" smtClean="0"/>
              <a:t>50</a:t>
            </a:fld>
            <a:endParaRPr lang="en-US" dirty="0"/>
          </a:p>
        </p:txBody>
      </p:sp>
      <p:sp>
        <p:nvSpPr>
          <p:cNvPr id="3" name="Footer Placeholder 2">
            <a:extLst>
              <a:ext uri="{FF2B5EF4-FFF2-40B4-BE49-F238E27FC236}">
                <a16:creationId xmlns:a16="http://schemas.microsoft.com/office/drawing/2014/main" id="{801D03B5-4EB9-C04E-1607-D5E9AA888633}"/>
              </a:ext>
            </a:extLst>
          </p:cNvPr>
          <p:cNvSpPr>
            <a:spLocks noGrp="1"/>
          </p:cNvSpPr>
          <p:nvPr>
            <p:ph type="ftr" sz="quarter" idx="11"/>
          </p:nvPr>
        </p:nvSpPr>
        <p:spPr/>
        <p:txBody>
          <a:bodyPr/>
          <a:lstStyle/>
          <a:p>
            <a:pPr algn="l"/>
            <a:r>
              <a:rPr lang="en-US" dirty="0"/>
              <a:t>https://www.geeksforgeeks.org/statistics-with-python/</a:t>
            </a:r>
          </a:p>
        </p:txBody>
      </p:sp>
      <p:sp>
        <p:nvSpPr>
          <p:cNvPr id="4" name="Title 3">
            <a:extLst>
              <a:ext uri="{FF2B5EF4-FFF2-40B4-BE49-F238E27FC236}">
                <a16:creationId xmlns:a16="http://schemas.microsoft.com/office/drawing/2014/main" id="{BB522997-DE6D-3C9B-0E10-92D590D073CC}"/>
              </a:ext>
            </a:extLst>
          </p:cNvPr>
          <p:cNvSpPr>
            <a:spLocks noGrp="1"/>
          </p:cNvSpPr>
          <p:nvPr>
            <p:ph type="title"/>
          </p:nvPr>
        </p:nvSpPr>
        <p:spPr/>
        <p:txBody>
          <a:bodyPr/>
          <a:lstStyle/>
          <a:p>
            <a:r>
              <a:rPr lang="en-GB" dirty="0"/>
              <a:t>Basic Statistics Hands on</a:t>
            </a:r>
            <a:endParaRPr lang="en-IN" dirty="0"/>
          </a:p>
        </p:txBody>
      </p:sp>
      <p:pic>
        <p:nvPicPr>
          <p:cNvPr id="8" name="Content Placeholder 7">
            <a:extLst>
              <a:ext uri="{FF2B5EF4-FFF2-40B4-BE49-F238E27FC236}">
                <a16:creationId xmlns:a16="http://schemas.microsoft.com/office/drawing/2014/main" id="{0A9E5736-51D6-10B4-4C0D-22E9F761D981}"/>
              </a:ext>
            </a:extLst>
          </p:cNvPr>
          <p:cNvPicPr>
            <a:picLocks noGrp="1" noChangeAspect="1"/>
          </p:cNvPicPr>
          <p:nvPr>
            <p:ph sz="half" idx="1"/>
          </p:nvPr>
        </p:nvPicPr>
        <p:blipFill>
          <a:blip r:embed="rId2"/>
          <a:stretch>
            <a:fillRect/>
          </a:stretch>
        </p:blipFill>
        <p:spPr>
          <a:xfrm>
            <a:off x="527586" y="2364632"/>
            <a:ext cx="5422900" cy="3679908"/>
          </a:xfrm>
        </p:spPr>
      </p:pic>
      <p:pic>
        <p:nvPicPr>
          <p:cNvPr id="10" name="Content Placeholder 9">
            <a:extLst>
              <a:ext uri="{FF2B5EF4-FFF2-40B4-BE49-F238E27FC236}">
                <a16:creationId xmlns:a16="http://schemas.microsoft.com/office/drawing/2014/main" id="{AFE59DA5-0F3E-1B10-CE8A-8764C7DE356E}"/>
              </a:ext>
            </a:extLst>
          </p:cNvPr>
          <p:cNvPicPr>
            <a:picLocks noGrp="1" noChangeAspect="1"/>
          </p:cNvPicPr>
          <p:nvPr>
            <p:ph sz="half" idx="2"/>
          </p:nvPr>
        </p:nvPicPr>
        <p:blipFill>
          <a:blip r:embed="rId3"/>
          <a:stretch>
            <a:fillRect/>
          </a:stretch>
        </p:blipFill>
        <p:spPr>
          <a:xfrm>
            <a:off x="6593842" y="5259991"/>
            <a:ext cx="5422900" cy="1529048"/>
          </a:xfrm>
        </p:spPr>
      </p:pic>
      <p:sp>
        <p:nvSpPr>
          <p:cNvPr id="11" name="Content Placeholder 4">
            <a:extLst>
              <a:ext uri="{FF2B5EF4-FFF2-40B4-BE49-F238E27FC236}">
                <a16:creationId xmlns:a16="http://schemas.microsoft.com/office/drawing/2014/main" id="{922D50D2-11AC-E4FB-BF80-A38376FDE762}"/>
              </a:ext>
            </a:extLst>
          </p:cNvPr>
          <p:cNvSpPr txBox="1">
            <a:spLocks/>
          </p:cNvSpPr>
          <p:nvPr/>
        </p:nvSpPr>
        <p:spPr>
          <a:xfrm>
            <a:off x="6408618" y="2236468"/>
            <a:ext cx="5422390"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fontAlgn="base"/>
            <a:r>
              <a:rPr lang="en-GB" b="1" dirty="0">
                <a:solidFill>
                  <a:srgbClr val="273239"/>
                </a:solidFill>
                <a:latin typeface="urw-din"/>
              </a:rPr>
              <a:t>Measure of central tendency</a:t>
            </a:r>
          </a:p>
          <a:p>
            <a:pPr algn="just" fontAlgn="base"/>
            <a:r>
              <a:rPr lang="en-GB" dirty="0">
                <a:solidFill>
                  <a:srgbClr val="273239"/>
                </a:solidFill>
                <a:latin typeface="urw-din"/>
              </a:rPr>
              <a:t>The </a:t>
            </a:r>
            <a:r>
              <a:rPr lang="en-GB" b="1" dirty="0">
                <a:solidFill>
                  <a:srgbClr val="273239"/>
                </a:solidFill>
                <a:latin typeface="urw-din"/>
              </a:rPr>
              <a:t>measure of central tendency</a:t>
            </a:r>
            <a:r>
              <a:rPr lang="en-GB" dirty="0">
                <a:solidFill>
                  <a:srgbClr val="273239"/>
                </a:solidFill>
                <a:latin typeface="urw-din"/>
              </a:rPr>
              <a:t> is a single value that attempts to describe the whole set of data. There are three main features of central tendency – </a:t>
            </a:r>
          </a:p>
          <a:p>
            <a:pPr marL="342900" indent="-342900" algn="just" fontAlgn="base">
              <a:buFont typeface="+mj-lt"/>
              <a:buAutoNum type="arabicPeriod"/>
            </a:pPr>
            <a:r>
              <a:rPr lang="en-GB" b="1" dirty="0">
                <a:solidFill>
                  <a:srgbClr val="273239"/>
                </a:solidFill>
                <a:latin typeface="urw-din"/>
              </a:rPr>
              <a:t>Mean</a:t>
            </a:r>
          </a:p>
          <a:p>
            <a:pPr marL="342900" indent="-342900" algn="just" fontAlgn="base">
              <a:buFont typeface="+mj-lt"/>
              <a:buAutoNum type="arabicPeriod"/>
            </a:pPr>
            <a:r>
              <a:rPr lang="en-GB" b="1" dirty="0">
                <a:solidFill>
                  <a:srgbClr val="273239"/>
                </a:solidFill>
                <a:latin typeface="urw-din"/>
              </a:rPr>
              <a:t>Median</a:t>
            </a:r>
          </a:p>
          <a:p>
            <a:pPr marL="800100" lvl="1" indent="-342900" algn="just" fontAlgn="base"/>
            <a:r>
              <a:rPr lang="en-GB" dirty="0">
                <a:solidFill>
                  <a:srgbClr val="273239"/>
                </a:solidFill>
                <a:latin typeface="urw-din"/>
              </a:rPr>
              <a:t>Median Low</a:t>
            </a:r>
          </a:p>
          <a:p>
            <a:pPr marL="800100" lvl="1" indent="-342900" algn="just" fontAlgn="base"/>
            <a:r>
              <a:rPr lang="en-GB" dirty="0">
                <a:solidFill>
                  <a:srgbClr val="273239"/>
                </a:solidFill>
                <a:latin typeface="urw-din"/>
              </a:rPr>
              <a:t>Median High</a:t>
            </a:r>
          </a:p>
          <a:p>
            <a:pPr marL="342900" indent="-342900" algn="just" fontAlgn="base">
              <a:buFont typeface="+mj-lt"/>
              <a:buAutoNum type="arabicPeriod"/>
            </a:pPr>
            <a:r>
              <a:rPr lang="en-GB" b="1" dirty="0">
                <a:solidFill>
                  <a:srgbClr val="273239"/>
                </a:solidFill>
                <a:latin typeface="urw-din"/>
              </a:rPr>
              <a:t>Mode</a:t>
            </a:r>
          </a:p>
          <a:p>
            <a:endParaRPr lang="en-IN" dirty="0"/>
          </a:p>
        </p:txBody>
      </p:sp>
    </p:spTree>
    <p:extLst>
      <p:ext uri="{BB962C8B-B14F-4D97-AF65-F5344CB8AC3E}">
        <p14:creationId xmlns:p14="http://schemas.microsoft.com/office/powerpoint/2010/main" val="3030788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9173E5-13D7-FDFA-75D9-13B620B89BC5}"/>
              </a:ext>
            </a:extLst>
          </p:cNvPr>
          <p:cNvSpPr>
            <a:spLocks noGrp="1"/>
          </p:cNvSpPr>
          <p:nvPr>
            <p:ph type="sldNum" sz="quarter" idx="12"/>
          </p:nvPr>
        </p:nvSpPr>
        <p:spPr/>
        <p:txBody>
          <a:bodyPr/>
          <a:lstStyle/>
          <a:p>
            <a:fld id="{3A98EE3D-8CD1-4C3F-BD1C-C98C9596463C}" type="slidenum">
              <a:rPr lang="en-US" smtClean="0"/>
              <a:t>51</a:t>
            </a:fld>
            <a:endParaRPr lang="en-US" dirty="0"/>
          </a:p>
        </p:txBody>
      </p:sp>
      <p:sp>
        <p:nvSpPr>
          <p:cNvPr id="4" name="Title 3">
            <a:extLst>
              <a:ext uri="{FF2B5EF4-FFF2-40B4-BE49-F238E27FC236}">
                <a16:creationId xmlns:a16="http://schemas.microsoft.com/office/drawing/2014/main" id="{340B7A84-1B53-9CC2-9ECA-A3EFEC9BD96D}"/>
              </a:ext>
            </a:extLst>
          </p:cNvPr>
          <p:cNvSpPr>
            <a:spLocks noGrp="1"/>
          </p:cNvSpPr>
          <p:nvPr>
            <p:ph type="title"/>
          </p:nvPr>
        </p:nvSpPr>
        <p:spPr/>
        <p:txBody>
          <a:bodyPr/>
          <a:lstStyle/>
          <a:p>
            <a:r>
              <a:rPr lang="en-GB" dirty="0"/>
              <a:t>MEAN</a:t>
            </a:r>
            <a:endParaRPr lang="en-IN" dirty="0"/>
          </a:p>
        </p:txBody>
      </p:sp>
      <p:sp>
        <p:nvSpPr>
          <p:cNvPr id="5" name="Content Placeholder 4">
            <a:extLst>
              <a:ext uri="{FF2B5EF4-FFF2-40B4-BE49-F238E27FC236}">
                <a16:creationId xmlns:a16="http://schemas.microsoft.com/office/drawing/2014/main" id="{7A1CDF88-392E-AC63-CF22-E1156955A837}"/>
              </a:ext>
            </a:extLst>
          </p:cNvPr>
          <p:cNvSpPr>
            <a:spLocks noGrp="1"/>
          </p:cNvSpPr>
          <p:nvPr>
            <p:ph sz="half" idx="1"/>
          </p:nvPr>
        </p:nvSpPr>
        <p:spPr/>
        <p:txBody>
          <a:bodyPr/>
          <a:lstStyle/>
          <a:p>
            <a:pPr algn="l" fontAlgn="base"/>
            <a:r>
              <a:rPr lang="en-GB" b="1" i="0" dirty="0">
                <a:solidFill>
                  <a:srgbClr val="273239"/>
                </a:solidFill>
                <a:effectLst/>
                <a:latin typeface="urw-din"/>
              </a:rPr>
              <a:t>Mean</a:t>
            </a:r>
          </a:p>
          <a:p>
            <a:pPr algn="just" fontAlgn="base"/>
            <a:r>
              <a:rPr lang="en-GB" dirty="0">
                <a:solidFill>
                  <a:srgbClr val="273239"/>
                </a:solidFill>
                <a:latin typeface="urw-din"/>
              </a:rPr>
              <a:t>It is the sum of observations divided by the total number of observations. It is also defined as average which is the sum divided by count.</a:t>
            </a:r>
          </a:p>
          <a:p>
            <a:r>
              <a:rPr lang="en-IN" dirty="0">
                <a:solidFill>
                  <a:srgbClr val="273239"/>
                </a:solidFill>
                <a:latin typeface="urw-din"/>
              </a:rPr>
              <a:t>Mean= Sum(Xi)/N</a:t>
            </a:r>
          </a:p>
          <a:p>
            <a:endParaRPr lang="en-IN" dirty="0">
              <a:solidFill>
                <a:srgbClr val="273239"/>
              </a:solidFill>
              <a:latin typeface="urw-din"/>
            </a:endParaRPr>
          </a:p>
          <a:p>
            <a:r>
              <a:rPr lang="en-GB" dirty="0">
                <a:solidFill>
                  <a:srgbClr val="273239"/>
                </a:solidFill>
                <a:latin typeface="urw-din"/>
              </a:rPr>
              <a:t>The </a:t>
            </a:r>
            <a:r>
              <a:rPr lang="en-GB" dirty="0">
                <a:solidFill>
                  <a:srgbClr val="273239"/>
                </a:solidFill>
                <a:latin typeface="urw-din"/>
                <a:hlinkClick r:id="rId2">
                  <a:extLst>
                    <a:ext uri="{A12FA001-AC4F-418D-AE19-62706E023703}">
                      <ahyp:hlinkClr xmlns:ahyp="http://schemas.microsoft.com/office/drawing/2018/hyperlinkcolor" val="tx"/>
                    </a:ext>
                  </a:extLst>
                </a:hlinkClick>
              </a:rPr>
              <a:t>mean()</a:t>
            </a:r>
            <a:r>
              <a:rPr lang="en-GB" dirty="0">
                <a:solidFill>
                  <a:srgbClr val="273239"/>
                </a:solidFill>
                <a:latin typeface="urw-din"/>
              </a:rPr>
              <a:t> function returns the mean or average of the data passed in its arguments. If passed argument is empty, </a:t>
            </a:r>
            <a:r>
              <a:rPr lang="en-GB" dirty="0" err="1">
                <a:solidFill>
                  <a:srgbClr val="273239"/>
                </a:solidFill>
                <a:latin typeface="urw-din"/>
              </a:rPr>
              <a:t>StatisticsError</a:t>
            </a:r>
            <a:r>
              <a:rPr lang="en-GB" dirty="0">
                <a:solidFill>
                  <a:srgbClr val="273239"/>
                </a:solidFill>
                <a:latin typeface="urw-din"/>
              </a:rPr>
              <a:t> is raised.</a:t>
            </a:r>
            <a:endParaRPr lang="en-IN" dirty="0">
              <a:solidFill>
                <a:srgbClr val="273239"/>
              </a:solidFill>
              <a:latin typeface="urw-din"/>
            </a:endParaRPr>
          </a:p>
        </p:txBody>
      </p:sp>
      <p:sp>
        <p:nvSpPr>
          <p:cNvPr id="18" name="TextBox 17">
            <a:extLst>
              <a:ext uri="{FF2B5EF4-FFF2-40B4-BE49-F238E27FC236}">
                <a16:creationId xmlns:a16="http://schemas.microsoft.com/office/drawing/2014/main" id="{EAAB2A51-E05A-C39F-8D16-BE2B75AC70C0}"/>
              </a:ext>
            </a:extLst>
          </p:cNvPr>
          <p:cNvSpPr txBox="1"/>
          <p:nvPr/>
        </p:nvSpPr>
        <p:spPr>
          <a:xfrm>
            <a:off x="6699167" y="2228003"/>
            <a:ext cx="4861029" cy="3970318"/>
          </a:xfrm>
          <a:prstGeom prst="rect">
            <a:avLst/>
          </a:prstGeom>
          <a:noFill/>
        </p:spPr>
        <p:txBody>
          <a:bodyPr wrap="square">
            <a:spAutoFit/>
          </a:bodyPr>
          <a:lstStyle/>
          <a:p>
            <a:r>
              <a:rPr lang="en-GB" dirty="0"/>
              <a:t># Python code to demonstrate the working of</a:t>
            </a:r>
          </a:p>
          <a:p>
            <a:r>
              <a:rPr lang="en-GB" dirty="0"/>
              <a:t># mean()</a:t>
            </a:r>
          </a:p>
          <a:p>
            <a:endParaRPr lang="en-GB" dirty="0"/>
          </a:p>
          <a:p>
            <a:r>
              <a:rPr lang="en-GB" dirty="0"/>
              <a:t># importing statistics to handle statistical</a:t>
            </a:r>
          </a:p>
          <a:p>
            <a:r>
              <a:rPr lang="en-GB" dirty="0"/>
              <a:t># operations</a:t>
            </a:r>
          </a:p>
          <a:p>
            <a:r>
              <a:rPr lang="en-GB" dirty="0"/>
              <a:t>import statistics</a:t>
            </a:r>
          </a:p>
          <a:p>
            <a:endParaRPr lang="en-GB" dirty="0"/>
          </a:p>
          <a:p>
            <a:r>
              <a:rPr lang="en-GB" dirty="0"/>
              <a:t># initializing list</a:t>
            </a:r>
          </a:p>
          <a:p>
            <a:r>
              <a:rPr lang="en-GB" dirty="0"/>
              <a:t>li = [1, 2, 3, 3, 2, 2, 2, 1]</a:t>
            </a:r>
          </a:p>
          <a:p>
            <a:endParaRPr lang="en-GB" dirty="0"/>
          </a:p>
          <a:p>
            <a:r>
              <a:rPr lang="en-GB" dirty="0"/>
              <a:t># using mean() to calculate average of list</a:t>
            </a:r>
          </a:p>
          <a:p>
            <a:r>
              <a:rPr lang="en-GB" dirty="0"/>
              <a:t># elements</a:t>
            </a:r>
          </a:p>
          <a:p>
            <a:r>
              <a:rPr lang="en-GB" dirty="0"/>
              <a:t>print ("The average of list values is : ",end="")</a:t>
            </a:r>
          </a:p>
          <a:p>
            <a:r>
              <a:rPr lang="en-GB" dirty="0"/>
              <a:t>print (</a:t>
            </a:r>
            <a:r>
              <a:rPr lang="en-GB" dirty="0" err="1"/>
              <a:t>statistics.mean</a:t>
            </a:r>
            <a:r>
              <a:rPr lang="en-GB" dirty="0"/>
              <a:t>(li))</a:t>
            </a:r>
          </a:p>
        </p:txBody>
      </p:sp>
    </p:spTree>
    <p:extLst>
      <p:ext uri="{BB962C8B-B14F-4D97-AF65-F5344CB8AC3E}">
        <p14:creationId xmlns:p14="http://schemas.microsoft.com/office/powerpoint/2010/main" val="11231322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AFDDBC-148F-B530-584C-C38722BAF822}"/>
              </a:ext>
            </a:extLst>
          </p:cNvPr>
          <p:cNvSpPr>
            <a:spLocks noGrp="1"/>
          </p:cNvSpPr>
          <p:nvPr>
            <p:ph type="sldNum" sz="quarter" idx="12"/>
          </p:nvPr>
        </p:nvSpPr>
        <p:spPr/>
        <p:txBody>
          <a:bodyPr/>
          <a:lstStyle/>
          <a:p>
            <a:fld id="{3A98EE3D-8CD1-4C3F-BD1C-C98C9596463C}" type="slidenum">
              <a:rPr lang="en-US" smtClean="0"/>
              <a:t>52</a:t>
            </a:fld>
            <a:endParaRPr lang="en-US" dirty="0"/>
          </a:p>
        </p:txBody>
      </p:sp>
      <p:sp>
        <p:nvSpPr>
          <p:cNvPr id="4" name="Title 3">
            <a:extLst>
              <a:ext uri="{FF2B5EF4-FFF2-40B4-BE49-F238E27FC236}">
                <a16:creationId xmlns:a16="http://schemas.microsoft.com/office/drawing/2014/main" id="{E22C690C-C4F5-2BB2-C6F2-C6B0E05F7891}"/>
              </a:ext>
            </a:extLst>
          </p:cNvPr>
          <p:cNvSpPr>
            <a:spLocks noGrp="1"/>
          </p:cNvSpPr>
          <p:nvPr>
            <p:ph type="title"/>
          </p:nvPr>
        </p:nvSpPr>
        <p:spPr/>
        <p:txBody>
          <a:bodyPr/>
          <a:lstStyle/>
          <a:p>
            <a:r>
              <a:rPr lang="en-GB" dirty="0"/>
              <a:t>Median</a:t>
            </a:r>
            <a:endParaRPr lang="en-IN" dirty="0"/>
          </a:p>
        </p:txBody>
      </p:sp>
      <p:sp>
        <p:nvSpPr>
          <p:cNvPr id="5" name="Content Placeholder 4">
            <a:extLst>
              <a:ext uri="{FF2B5EF4-FFF2-40B4-BE49-F238E27FC236}">
                <a16:creationId xmlns:a16="http://schemas.microsoft.com/office/drawing/2014/main" id="{D44B87A4-0C42-24D2-682F-D61429D39D59}"/>
              </a:ext>
            </a:extLst>
          </p:cNvPr>
          <p:cNvSpPr>
            <a:spLocks noGrp="1"/>
          </p:cNvSpPr>
          <p:nvPr>
            <p:ph sz="half" idx="1"/>
          </p:nvPr>
        </p:nvSpPr>
        <p:spPr/>
        <p:txBody>
          <a:bodyPr>
            <a:normAutofit fontScale="92500" lnSpcReduction="20000"/>
          </a:bodyPr>
          <a:lstStyle/>
          <a:p>
            <a:pPr algn="l" fontAlgn="base"/>
            <a:r>
              <a:rPr lang="en-GB" b="1" i="0" dirty="0">
                <a:solidFill>
                  <a:srgbClr val="273239"/>
                </a:solidFill>
                <a:effectLst/>
                <a:latin typeface="urw-din"/>
              </a:rPr>
              <a:t>Median</a:t>
            </a:r>
          </a:p>
          <a:p>
            <a:pPr algn="just" fontAlgn="base"/>
            <a:r>
              <a:rPr lang="en-GB" b="0" i="0" dirty="0">
                <a:solidFill>
                  <a:srgbClr val="273239"/>
                </a:solidFill>
                <a:effectLst/>
                <a:latin typeface="urw-din"/>
              </a:rPr>
              <a:t>It is the middle value of the data set. It splits the data into two halves. If the number of elements in the data set is odd then the </a:t>
            </a:r>
            <a:r>
              <a:rPr lang="en-GB" b="0" i="0" dirty="0" err="1">
                <a:solidFill>
                  <a:srgbClr val="273239"/>
                </a:solidFill>
                <a:effectLst/>
                <a:latin typeface="urw-din"/>
              </a:rPr>
              <a:t>center</a:t>
            </a:r>
            <a:r>
              <a:rPr lang="en-GB" b="0" i="0" dirty="0">
                <a:solidFill>
                  <a:srgbClr val="273239"/>
                </a:solidFill>
                <a:effectLst/>
                <a:latin typeface="urw-din"/>
              </a:rPr>
              <a:t> element is median and if it is even then the median would be the average of two central elements. </a:t>
            </a:r>
          </a:p>
          <a:p>
            <a:pPr algn="just" fontAlgn="base"/>
            <a:r>
              <a:rPr lang="en-GB" b="1" i="0" dirty="0">
                <a:solidFill>
                  <a:srgbClr val="273239"/>
                </a:solidFill>
                <a:effectLst/>
                <a:latin typeface="urw-din"/>
              </a:rPr>
              <a:t>For Odd Numbers:</a:t>
            </a:r>
            <a:endParaRPr lang="en-GB" b="0" i="0" dirty="0">
              <a:solidFill>
                <a:srgbClr val="273239"/>
              </a:solidFill>
              <a:effectLst/>
              <a:latin typeface="urw-din"/>
            </a:endParaRPr>
          </a:p>
          <a:p>
            <a:pPr lvl="1"/>
            <a:r>
              <a:rPr lang="en-IN" dirty="0"/>
              <a:t>(n+1)/2</a:t>
            </a:r>
          </a:p>
          <a:p>
            <a:r>
              <a:rPr lang="en-IN" b="1" i="0" dirty="0">
                <a:solidFill>
                  <a:srgbClr val="273239"/>
                </a:solidFill>
                <a:effectLst/>
                <a:latin typeface="urw-din"/>
              </a:rPr>
              <a:t>For Even Numbers:</a:t>
            </a:r>
          </a:p>
          <a:p>
            <a:pPr lvl="1"/>
            <a:r>
              <a:rPr lang="en-IN" dirty="0"/>
              <a:t>(n/2) or (n/2+1)</a:t>
            </a:r>
          </a:p>
          <a:p>
            <a:pPr lvl="1"/>
            <a:r>
              <a:rPr lang="en-GB" dirty="0"/>
              <a:t>median() function is used to calculate the median, </a:t>
            </a:r>
            <a:r>
              <a:rPr lang="en-GB" dirty="0" err="1"/>
              <a:t>i.e</a:t>
            </a:r>
            <a:r>
              <a:rPr lang="en-GB" dirty="0"/>
              <a:t> middle element of data. If the passed argument is empty, </a:t>
            </a:r>
            <a:r>
              <a:rPr lang="en-GB" dirty="0" err="1"/>
              <a:t>StatisticsError</a:t>
            </a:r>
            <a:r>
              <a:rPr lang="en-GB" dirty="0"/>
              <a:t> is raised.</a:t>
            </a:r>
            <a:endParaRPr lang="en-IN" dirty="0"/>
          </a:p>
        </p:txBody>
      </p:sp>
      <p:sp>
        <p:nvSpPr>
          <p:cNvPr id="20" name="Rectangle 14">
            <a:extLst>
              <a:ext uri="{FF2B5EF4-FFF2-40B4-BE49-F238E27FC236}">
                <a16:creationId xmlns:a16="http://schemas.microsoft.com/office/drawing/2014/main" id="{5096EBCD-F4F1-EF42-7903-110131AC8692}"/>
              </a:ext>
            </a:extLst>
          </p:cNvPr>
          <p:cNvSpPr>
            <a:spLocks noGrp="1" noChangeArrowheads="1"/>
          </p:cNvSpPr>
          <p:nvPr>
            <p:ph sz="half" idx="2"/>
          </p:nvPr>
        </p:nvSpPr>
        <p:spPr bwMode="auto">
          <a:xfrm>
            <a:off x="6277481" y="1873085"/>
            <a:ext cx="5704721" cy="518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importing the statistics module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from</a:t>
            </a:r>
            <a:r>
              <a:rPr kumimoji="0" lang="en-US" altLang="en-US" sz="6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statistics </a:t>
            </a:r>
            <a:r>
              <a:rPr kumimoji="0" lang="en-US" altLang="en-US" sz="1100" b="1" i="0" u="none" strike="noStrike" cap="none" normalizeH="0" baseline="0" dirty="0">
                <a:ln>
                  <a:noFill/>
                </a:ln>
                <a:solidFill>
                  <a:srgbClr val="006699"/>
                </a:solidFill>
                <a:effectLst/>
                <a:latin typeface="Consolas" panose="020B0609020204030204" pitchFamily="49" charset="0"/>
              </a:rPr>
              <a:t>import</a:t>
            </a:r>
            <a:r>
              <a:rPr kumimoji="0" lang="en-US" altLang="en-US" sz="6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median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Importing fractions module as </a:t>
            </a:r>
            <a:r>
              <a:rPr lang="en-GB" altLang="en-US" sz="1100" dirty="0" err="1">
                <a:solidFill>
                  <a:srgbClr val="000000"/>
                </a:solidFill>
                <a:latin typeface="Consolas" panose="020B0609020204030204" pitchFamily="49" charset="0"/>
              </a:rPr>
              <a:t>fr</a:t>
            </a:r>
            <a:endParaRPr lang="en-GB" altLang="en-US" sz="11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from fractions import Fraction as </a:t>
            </a:r>
            <a:r>
              <a:rPr lang="en-GB" altLang="en-US" sz="1100" dirty="0" err="1">
                <a:solidFill>
                  <a:srgbClr val="000000"/>
                </a:solidFill>
                <a:latin typeface="Consolas" panose="020B0609020204030204" pitchFamily="49" charset="0"/>
              </a:rPr>
              <a:t>fr</a:t>
            </a:r>
            <a:endParaRPr lang="en-GB" altLang="en-US" sz="11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tuple of positive integer numbers</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data1 = (2, 3, 4, 5, 7, 9, 11)</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tuple of floating point values</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data2 = (2.4, 5.1, 6.7, 8.9)</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tuple of fractional numbers</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data3 = (</a:t>
            </a:r>
            <a:r>
              <a:rPr lang="en-GB" altLang="en-US" sz="1100" dirty="0" err="1">
                <a:solidFill>
                  <a:srgbClr val="000000"/>
                </a:solidFill>
                <a:latin typeface="Consolas" panose="020B0609020204030204" pitchFamily="49" charset="0"/>
              </a:rPr>
              <a:t>fr</a:t>
            </a:r>
            <a:r>
              <a:rPr lang="en-GB" altLang="en-US" sz="1100" dirty="0">
                <a:solidFill>
                  <a:srgbClr val="000000"/>
                </a:solidFill>
                <a:latin typeface="Consolas" panose="020B0609020204030204" pitchFamily="49" charset="0"/>
              </a:rPr>
              <a:t>(1, 2), </a:t>
            </a:r>
            <a:r>
              <a:rPr lang="en-GB" altLang="en-US" sz="1100" dirty="0" err="1">
                <a:solidFill>
                  <a:srgbClr val="000000"/>
                </a:solidFill>
                <a:latin typeface="Consolas" panose="020B0609020204030204" pitchFamily="49" charset="0"/>
              </a:rPr>
              <a:t>fr</a:t>
            </a:r>
            <a:r>
              <a:rPr lang="en-GB" altLang="en-US" sz="1100" dirty="0">
                <a:solidFill>
                  <a:srgbClr val="000000"/>
                </a:solidFill>
                <a:latin typeface="Consolas" panose="020B0609020204030204" pitchFamily="49" charset="0"/>
              </a:rPr>
              <a:t>(44, 12),</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a:t>
            </a:r>
            <a:r>
              <a:rPr lang="en-GB" altLang="en-US" sz="1100" dirty="0" err="1">
                <a:solidFill>
                  <a:srgbClr val="000000"/>
                </a:solidFill>
                <a:latin typeface="Consolas" panose="020B0609020204030204" pitchFamily="49" charset="0"/>
              </a:rPr>
              <a:t>fr</a:t>
            </a:r>
            <a:r>
              <a:rPr lang="en-GB" altLang="en-US" sz="1100" dirty="0">
                <a:solidFill>
                  <a:srgbClr val="000000"/>
                </a:solidFill>
                <a:latin typeface="Consolas" panose="020B0609020204030204" pitchFamily="49" charset="0"/>
              </a:rPr>
              <a:t>(10, 3), </a:t>
            </a:r>
            <a:r>
              <a:rPr lang="en-GB" altLang="en-US" sz="1100" dirty="0" err="1">
                <a:solidFill>
                  <a:srgbClr val="000000"/>
                </a:solidFill>
                <a:latin typeface="Consolas" panose="020B0609020204030204" pitchFamily="49" charset="0"/>
              </a:rPr>
              <a:t>fr</a:t>
            </a:r>
            <a:r>
              <a:rPr lang="en-GB" altLang="en-US" sz="1100" dirty="0">
                <a:solidFill>
                  <a:srgbClr val="000000"/>
                </a:solidFill>
                <a:latin typeface="Consolas" panose="020B0609020204030204" pitchFamily="49" charset="0"/>
              </a:rPr>
              <a:t>(2, 3))</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tuple of a set of negative integers</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data4 = (-5, -1, -12, -19, -3)</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sz="11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tuple of set of positive</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and negative integers</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data5 = (-1, -2, -3, -4, 4, 3, 2, 1)</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 Printing the median of above datasets</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print("Median of data-set 1 is % s" % (median(data1)))</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print("Median of data-set 2 is % s" % (median(data2)))</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print("Median of data-set 3 is % s" % (median(data3)))</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print("Median of data-set 4 is % s" % (median(data4)))</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sz="1100" dirty="0">
                <a:solidFill>
                  <a:srgbClr val="000000"/>
                </a:solidFill>
                <a:latin typeface="Consolas" panose="020B0609020204030204" pitchFamily="49" charset="0"/>
              </a:rPr>
              <a:t>print("Median of data-set 5 is % s" % (median(data5)))</a:t>
            </a:r>
            <a:endParaRPr lang="en-US" altLang="en-US" sz="11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4597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66165D-3852-43F0-09B1-45E931ACFAFC}"/>
              </a:ext>
            </a:extLst>
          </p:cNvPr>
          <p:cNvSpPr>
            <a:spLocks noGrp="1"/>
          </p:cNvSpPr>
          <p:nvPr>
            <p:ph type="sldNum" sz="quarter" idx="12"/>
          </p:nvPr>
        </p:nvSpPr>
        <p:spPr/>
        <p:txBody>
          <a:bodyPr/>
          <a:lstStyle/>
          <a:p>
            <a:fld id="{3A98EE3D-8CD1-4C3F-BD1C-C98C9596463C}" type="slidenum">
              <a:rPr lang="en-US" smtClean="0"/>
              <a:t>53</a:t>
            </a:fld>
            <a:endParaRPr lang="en-US" dirty="0"/>
          </a:p>
        </p:txBody>
      </p:sp>
      <p:sp>
        <p:nvSpPr>
          <p:cNvPr id="4" name="Title 3">
            <a:extLst>
              <a:ext uri="{FF2B5EF4-FFF2-40B4-BE49-F238E27FC236}">
                <a16:creationId xmlns:a16="http://schemas.microsoft.com/office/drawing/2014/main" id="{4874925B-363D-C2C7-F41C-227903717962}"/>
              </a:ext>
            </a:extLst>
          </p:cNvPr>
          <p:cNvSpPr>
            <a:spLocks noGrp="1"/>
          </p:cNvSpPr>
          <p:nvPr>
            <p:ph type="title"/>
          </p:nvPr>
        </p:nvSpPr>
        <p:spPr/>
        <p:txBody>
          <a:bodyPr/>
          <a:lstStyle/>
          <a:p>
            <a:r>
              <a:rPr lang="en-GB" dirty="0"/>
              <a:t>Mode</a:t>
            </a:r>
            <a:endParaRPr lang="en-IN" dirty="0"/>
          </a:p>
        </p:txBody>
      </p:sp>
      <p:sp>
        <p:nvSpPr>
          <p:cNvPr id="5" name="Content Placeholder 4">
            <a:extLst>
              <a:ext uri="{FF2B5EF4-FFF2-40B4-BE49-F238E27FC236}">
                <a16:creationId xmlns:a16="http://schemas.microsoft.com/office/drawing/2014/main" id="{57848A6A-795A-1F85-04CF-68713D126DE0}"/>
              </a:ext>
            </a:extLst>
          </p:cNvPr>
          <p:cNvSpPr>
            <a:spLocks noGrp="1"/>
          </p:cNvSpPr>
          <p:nvPr>
            <p:ph sz="half" idx="1"/>
          </p:nvPr>
        </p:nvSpPr>
        <p:spPr/>
        <p:txBody>
          <a:bodyPr>
            <a:normAutofit/>
          </a:bodyPr>
          <a:lstStyle/>
          <a:p>
            <a:r>
              <a:rPr lang="en-GB" sz="1700" b="1" dirty="0">
                <a:solidFill>
                  <a:srgbClr val="273239"/>
                </a:solidFill>
                <a:latin typeface="urw-din"/>
              </a:rPr>
              <a:t>Mode</a:t>
            </a:r>
          </a:p>
          <a:p>
            <a:r>
              <a:rPr lang="en-GB" sz="1700" dirty="0">
                <a:solidFill>
                  <a:srgbClr val="273239"/>
                </a:solidFill>
                <a:latin typeface="urw-din"/>
              </a:rPr>
              <a:t>It is the value that has the highest frequency in the given data set. The data set may have no mode if the frequency of all data points is the same. Also, we can have more than one mode if we encounter two or more data points having the same frequency. </a:t>
            </a:r>
          </a:p>
          <a:p>
            <a:endParaRPr lang="en-GB" sz="1700" dirty="0">
              <a:solidFill>
                <a:srgbClr val="273239"/>
              </a:solidFill>
              <a:latin typeface="urw-din"/>
            </a:endParaRPr>
          </a:p>
          <a:p>
            <a:r>
              <a:rPr lang="en-GB" sz="1700" dirty="0">
                <a:solidFill>
                  <a:srgbClr val="273239"/>
                </a:solidFill>
                <a:latin typeface="urw-din"/>
              </a:rPr>
              <a:t>mode() function returns the number with the maximum number of occurrences. </a:t>
            </a:r>
          </a:p>
          <a:p>
            <a:r>
              <a:rPr lang="en-GB" sz="1700" dirty="0">
                <a:solidFill>
                  <a:srgbClr val="273239"/>
                </a:solidFill>
                <a:latin typeface="urw-din"/>
              </a:rPr>
              <a:t>If the passed argument is empty, </a:t>
            </a:r>
            <a:r>
              <a:rPr lang="en-GB" sz="1700" dirty="0" err="1">
                <a:solidFill>
                  <a:srgbClr val="273239"/>
                </a:solidFill>
                <a:latin typeface="urw-din"/>
              </a:rPr>
              <a:t>StatisticsError</a:t>
            </a:r>
            <a:r>
              <a:rPr lang="en-GB" sz="1700" dirty="0">
                <a:solidFill>
                  <a:srgbClr val="273239"/>
                </a:solidFill>
                <a:latin typeface="urw-din"/>
              </a:rPr>
              <a:t> is raised.</a:t>
            </a:r>
            <a:endParaRPr lang="en-IN" sz="1700" dirty="0">
              <a:solidFill>
                <a:srgbClr val="273239"/>
              </a:solidFill>
              <a:latin typeface="urw-din"/>
            </a:endParaRPr>
          </a:p>
        </p:txBody>
      </p:sp>
      <p:sp>
        <p:nvSpPr>
          <p:cNvPr id="9" name="Content Placeholder 8">
            <a:extLst>
              <a:ext uri="{FF2B5EF4-FFF2-40B4-BE49-F238E27FC236}">
                <a16:creationId xmlns:a16="http://schemas.microsoft.com/office/drawing/2014/main" id="{C82677CB-2CFD-1C12-3288-F6AF28696BF2}"/>
              </a:ext>
            </a:extLst>
          </p:cNvPr>
          <p:cNvSpPr>
            <a:spLocks noGrp="1"/>
          </p:cNvSpPr>
          <p:nvPr>
            <p:ph sz="half" idx="2"/>
          </p:nvPr>
        </p:nvSpPr>
        <p:spPr>
          <a:xfrm>
            <a:off x="6188417" y="2228003"/>
            <a:ext cx="5422392" cy="4339711"/>
          </a:xfrm>
        </p:spPr>
        <p:txBody>
          <a:bodyPr>
            <a:noAutofit/>
          </a:bodyPr>
          <a:lstStyle/>
          <a:p>
            <a:pPr marL="0" indent="0" defTabSz="914400" eaLnBrk="0" fontAlgn="base" hangingPunct="0">
              <a:spcBef>
                <a:spcPct val="0"/>
              </a:spcBef>
              <a:spcAft>
                <a:spcPct val="0"/>
              </a:spcAft>
              <a:buClrTx/>
              <a:buSzTx/>
              <a:buNone/>
            </a:pPr>
            <a:r>
              <a:rPr lang="en-GB" sz="800" dirty="0"/>
              <a:t># </a:t>
            </a:r>
            <a:r>
              <a:rPr lang="en-GB" sz="1100" dirty="0">
                <a:solidFill>
                  <a:srgbClr val="008200"/>
                </a:solidFill>
                <a:latin typeface="Consolas" panose="020B0609020204030204" pitchFamily="49" charset="0"/>
              </a:rPr>
              <a:t>Importing the statistics module</a:t>
            </a:r>
          </a:p>
          <a:p>
            <a:pPr marL="0" indent="0" defTabSz="914400" eaLnBrk="0" fontAlgn="base" hangingPunct="0">
              <a:spcBef>
                <a:spcPct val="0"/>
              </a:spcBef>
              <a:spcAft>
                <a:spcPct val="0"/>
              </a:spcAft>
              <a:buClrTx/>
              <a:buSzTx/>
              <a:buNone/>
            </a:pPr>
            <a:r>
              <a:rPr lang="en-GB" sz="1100" dirty="0">
                <a:solidFill>
                  <a:schemeClr val="tx1"/>
                </a:solidFill>
                <a:latin typeface="Consolas" panose="020B0609020204030204" pitchFamily="49" charset="0"/>
              </a:rPr>
              <a:t>from statistics import mode</a:t>
            </a: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a:t>
            </a: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Importing fractions module as </a:t>
            </a:r>
            <a:r>
              <a:rPr lang="en-GB" sz="1100" dirty="0" err="1">
                <a:solidFill>
                  <a:srgbClr val="008200"/>
                </a:solidFill>
                <a:latin typeface="Consolas" panose="020B0609020204030204" pitchFamily="49" charset="0"/>
              </a:rPr>
              <a:t>fr</a:t>
            </a:r>
            <a:endParaRPr lang="en-GB" sz="1100" dirty="0">
              <a:solidFill>
                <a:srgbClr val="008200"/>
              </a:solidFill>
              <a:latin typeface="Consolas" panose="020B0609020204030204" pitchFamily="49" charset="0"/>
            </a:endParaRP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Enables to calculate </a:t>
            </a:r>
            <a:r>
              <a:rPr lang="en-GB" sz="1100" dirty="0" err="1">
                <a:solidFill>
                  <a:srgbClr val="008200"/>
                </a:solidFill>
                <a:latin typeface="Consolas" panose="020B0609020204030204" pitchFamily="49" charset="0"/>
              </a:rPr>
              <a:t>harmonic_mean</a:t>
            </a:r>
            <a:r>
              <a:rPr lang="en-GB" sz="1100" dirty="0">
                <a:solidFill>
                  <a:srgbClr val="008200"/>
                </a:solidFill>
                <a:latin typeface="Consolas" panose="020B0609020204030204" pitchFamily="49" charset="0"/>
              </a:rPr>
              <a:t> of a</a:t>
            </a: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set in Fraction</a:t>
            </a:r>
          </a:p>
          <a:p>
            <a:pPr marL="0" indent="0" defTabSz="914400" eaLnBrk="0" fontAlgn="base" hangingPunct="0">
              <a:spcBef>
                <a:spcPct val="0"/>
              </a:spcBef>
              <a:spcAft>
                <a:spcPct val="0"/>
              </a:spcAft>
              <a:buClrTx/>
              <a:buSzTx/>
              <a:buNone/>
            </a:pPr>
            <a:r>
              <a:rPr lang="en-GB" sz="1100" dirty="0">
                <a:solidFill>
                  <a:schemeClr val="tx1"/>
                </a:solidFill>
                <a:latin typeface="Consolas" panose="020B0609020204030204" pitchFamily="49" charset="0"/>
              </a:rPr>
              <a:t>from fractions import Fraction as </a:t>
            </a:r>
            <a:r>
              <a:rPr lang="en-GB" sz="1100" dirty="0" err="1">
                <a:solidFill>
                  <a:schemeClr val="tx1"/>
                </a:solidFill>
                <a:latin typeface="Consolas" panose="020B0609020204030204" pitchFamily="49" charset="0"/>
              </a:rPr>
              <a:t>fr</a:t>
            </a:r>
            <a:endParaRPr lang="en-GB" sz="1100" dirty="0">
              <a:solidFill>
                <a:schemeClr val="tx1"/>
              </a:solidFill>
              <a:latin typeface="Consolas" panose="020B0609020204030204" pitchFamily="49" charset="0"/>
            </a:endParaRP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a:t>
            </a: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tuple of positive integer numbers</a:t>
            </a:r>
          </a:p>
          <a:p>
            <a:pPr marL="0" indent="0" defTabSz="914400" eaLnBrk="0" fontAlgn="base" hangingPunct="0">
              <a:spcBef>
                <a:spcPct val="0"/>
              </a:spcBef>
              <a:spcAft>
                <a:spcPct val="0"/>
              </a:spcAft>
              <a:buClrTx/>
              <a:buSzTx/>
              <a:buNone/>
            </a:pPr>
            <a:r>
              <a:rPr lang="en-GB" sz="1100" dirty="0">
                <a:solidFill>
                  <a:schemeClr val="tx1"/>
                </a:solidFill>
                <a:latin typeface="Consolas" panose="020B0609020204030204" pitchFamily="49" charset="0"/>
              </a:rPr>
              <a:t>data1 = (2, 3, 3, 4, 5, 5, 5, 5, 6, 6, 6, 7)</a:t>
            </a: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tuple of a set of floating point values</a:t>
            </a:r>
          </a:p>
          <a:p>
            <a:pPr marL="0" indent="0" defTabSz="914400" eaLnBrk="0" fontAlgn="base" hangingPunct="0">
              <a:spcBef>
                <a:spcPct val="0"/>
              </a:spcBef>
              <a:spcAft>
                <a:spcPct val="0"/>
              </a:spcAft>
              <a:buClrTx/>
              <a:buSzTx/>
              <a:buNone/>
            </a:pPr>
            <a:r>
              <a:rPr lang="en-GB" sz="1100" dirty="0">
                <a:solidFill>
                  <a:schemeClr val="tx1"/>
                </a:solidFill>
                <a:latin typeface="Consolas" panose="020B0609020204030204" pitchFamily="49" charset="0"/>
              </a:rPr>
              <a:t>data2 = (2.4, 1.3, 1.3, 1.3, 2.4, 4.6)</a:t>
            </a: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tuple of a set of fractional numbers</a:t>
            </a:r>
          </a:p>
          <a:p>
            <a:pPr marL="0" indent="0" defTabSz="914400" eaLnBrk="0" fontAlgn="base" hangingPunct="0">
              <a:spcBef>
                <a:spcPct val="0"/>
              </a:spcBef>
              <a:spcAft>
                <a:spcPct val="0"/>
              </a:spcAft>
              <a:buClrTx/>
              <a:buSzTx/>
              <a:buNone/>
            </a:pPr>
            <a:r>
              <a:rPr lang="en-GB" sz="1100" dirty="0">
                <a:solidFill>
                  <a:schemeClr val="tx1"/>
                </a:solidFill>
                <a:latin typeface="Consolas" panose="020B0609020204030204" pitchFamily="49" charset="0"/>
              </a:rPr>
              <a:t>data3 = (</a:t>
            </a:r>
            <a:r>
              <a:rPr lang="en-GB" sz="1100" dirty="0" err="1">
                <a:solidFill>
                  <a:schemeClr val="tx1"/>
                </a:solidFill>
                <a:latin typeface="Consolas" panose="020B0609020204030204" pitchFamily="49" charset="0"/>
              </a:rPr>
              <a:t>fr</a:t>
            </a:r>
            <a:r>
              <a:rPr lang="en-GB" sz="1100" dirty="0">
                <a:solidFill>
                  <a:schemeClr val="tx1"/>
                </a:solidFill>
                <a:latin typeface="Consolas" panose="020B0609020204030204" pitchFamily="49" charset="0"/>
              </a:rPr>
              <a:t>(1, 2), </a:t>
            </a:r>
            <a:r>
              <a:rPr lang="en-GB" sz="1100" dirty="0" err="1">
                <a:solidFill>
                  <a:schemeClr val="tx1"/>
                </a:solidFill>
                <a:latin typeface="Consolas" panose="020B0609020204030204" pitchFamily="49" charset="0"/>
              </a:rPr>
              <a:t>fr</a:t>
            </a:r>
            <a:r>
              <a:rPr lang="en-GB" sz="1100" dirty="0">
                <a:solidFill>
                  <a:schemeClr val="tx1"/>
                </a:solidFill>
                <a:latin typeface="Consolas" panose="020B0609020204030204" pitchFamily="49" charset="0"/>
              </a:rPr>
              <a:t>(1, 2), </a:t>
            </a:r>
            <a:r>
              <a:rPr lang="en-GB" sz="1100" dirty="0" err="1">
                <a:solidFill>
                  <a:schemeClr val="tx1"/>
                </a:solidFill>
                <a:latin typeface="Consolas" panose="020B0609020204030204" pitchFamily="49" charset="0"/>
              </a:rPr>
              <a:t>fr</a:t>
            </a:r>
            <a:r>
              <a:rPr lang="en-GB" sz="1100" dirty="0">
                <a:solidFill>
                  <a:schemeClr val="tx1"/>
                </a:solidFill>
                <a:latin typeface="Consolas" panose="020B0609020204030204" pitchFamily="49" charset="0"/>
              </a:rPr>
              <a:t>(10, 3), </a:t>
            </a:r>
            <a:r>
              <a:rPr lang="en-GB" sz="1100" dirty="0" err="1">
                <a:solidFill>
                  <a:schemeClr val="tx1"/>
                </a:solidFill>
                <a:latin typeface="Consolas" panose="020B0609020204030204" pitchFamily="49" charset="0"/>
              </a:rPr>
              <a:t>fr</a:t>
            </a:r>
            <a:r>
              <a:rPr lang="en-GB" sz="1100" dirty="0">
                <a:solidFill>
                  <a:schemeClr val="tx1"/>
                </a:solidFill>
                <a:latin typeface="Consolas" panose="020B0609020204030204" pitchFamily="49" charset="0"/>
              </a:rPr>
              <a:t>(2, 3))</a:t>
            </a: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tuple of a set of negative integers</a:t>
            </a:r>
          </a:p>
          <a:p>
            <a:pPr marL="0" indent="0" defTabSz="914400" eaLnBrk="0" fontAlgn="base" hangingPunct="0">
              <a:spcBef>
                <a:spcPct val="0"/>
              </a:spcBef>
              <a:spcAft>
                <a:spcPct val="0"/>
              </a:spcAft>
              <a:buClrTx/>
              <a:buSzTx/>
              <a:buNone/>
            </a:pPr>
            <a:r>
              <a:rPr lang="en-GB" sz="1100" dirty="0">
                <a:solidFill>
                  <a:schemeClr val="tx1"/>
                </a:solidFill>
                <a:latin typeface="Consolas" panose="020B0609020204030204" pitchFamily="49" charset="0"/>
              </a:rPr>
              <a:t>data4 = (-1, -2, -2, -2, -7, -7, -9)</a:t>
            </a: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tuple of strings</a:t>
            </a: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data5 = ("red", "blue", "black", "blue", "black", "black", "brown")</a:t>
            </a: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a:t>
            </a:r>
          </a:p>
          <a:p>
            <a:pPr marL="0" indent="0" defTabSz="914400" eaLnBrk="0" fontAlgn="base" hangingPunct="0">
              <a:spcBef>
                <a:spcPct val="0"/>
              </a:spcBef>
              <a:spcAft>
                <a:spcPct val="0"/>
              </a:spcAft>
              <a:buClrTx/>
              <a:buSzTx/>
              <a:buNone/>
            </a:pPr>
            <a:r>
              <a:rPr lang="en-GB" sz="1100" dirty="0">
                <a:solidFill>
                  <a:srgbClr val="008200"/>
                </a:solidFill>
                <a:latin typeface="Consolas" panose="020B0609020204030204" pitchFamily="49" charset="0"/>
              </a:rPr>
              <a:t># Printing out the mode of the above data-sets</a:t>
            </a:r>
          </a:p>
          <a:p>
            <a:pPr marL="0" indent="0" defTabSz="914400" eaLnBrk="0" fontAlgn="base" hangingPunct="0">
              <a:spcBef>
                <a:spcPct val="0"/>
              </a:spcBef>
              <a:spcAft>
                <a:spcPct val="0"/>
              </a:spcAft>
              <a:buClrTx/>
              <a:buSzTx/>
              <a:buNone/>
            </a:pPr>
            <a:r>
              <a:rPr lang="en-GB" sz="1100" dirty="0">
                <a:solidFill>
                  <a:schemeClr val="tx1"/>
                </a:solidFill>
                <a:latin typeface="Consolas" panose="020B0609020204030204" pitchFamily="49" charset="0"/>
              </a:rPr>
              <a:t>print("Mode of data set 1 is % s" % (mode(data1)))</a:t>
            </a:r>
          </a:p>
          <a:p>
            <a:pPr marL="0" indent="0" defTabSz="914400" eaLnBrk="0" fontAlgn="base" hangingPunct="0">
              <a:spcBef>
                <a:spcPct val="0"/>
              </a:spcBef>
              <a:spcAft>
                <a:spcPct val="0"/>
              </a:spcAft>
              <a:buClrTx/>
              <a:buSzTx/>
              <a:buNone/>
            </a:pPr>
            <a:r>
              <a:rPr lang="en-GB" sz="1100" dirty="0">
                <a:solidFill>
                  <a:schemeClr val="tx1"/>
                </a:solidFill>
                <a:latin typeface="Consolas" panose="020B0609020204030204" pitchFamily="49" charset="0"/>
              </a:rPr>
              <a:t>print("Mode of data set 2 is % s" % (mode(data2)))</a:t>
            </a:r>
          </a:p>
          <a:p>
            <a:pPr marL="0" indent="0" defTabSz="914400" eaLnBrk="0" fontAlgn="base" hangingPunct="0">
              <a:spcBef>
                <a:spcPct val="0"/>
              </a:spcBef>
              <a:spcAft>
                <a:spcPct val="0"/>
              </a:spcAft>
              <a:buClrTx/>
              <a:buSzTx/>
              <a:buNone/>
            </a:pPr>
            <a:r>
              <a:rPr lang="en-GB" sz="1100" dirty="0">
                <a:solidFill>
                  <a:schemeClr val="tx1"/>
                </a:solidFill>
                <a:latin typeface="Consolas" panose="020B0609020204030204" pitchFamily="49" charset="0"/>
              </a:rPr>
              <a:t>print("Mode of data set 3 is % s" % (mode(data3)))</a:t>
            </a:r>
          </a:p>
          <a:p>
            <a:pPr marL="0" indent="0" defTabSz="914400" eaLnBrk="0" fontAlgn="base" hangingPunct="0">
              <a:spcBef>
                <a:spcPct val="0"/>
              </a:spcBef>
              <a:spcAft>
                <a:spcPct val="0"/>
              </a:spcAft>
              <a:buClrTx/>
              <a:buSzTx/>
              <a:buNone/>
            </a:pPr>
            <a:r>
              <a:rPr lang="en-GB" sz="1100" dirty="0">
                <a:solidFill>
                  <a:schemeClr val="tx1"/>
                </a:solidFill>
                <a:latin typeface="Consolas" panose="020B0609020204030204" pitchFamily="49" charset="0"/>
              </a:rPr>
              <a:t>print("Mode of data set 4 is % s" % (mode(data4)))</a:t>
            </a:r>
          </a:p>
          <a:p>
            <a:pPr marL="0" indent="0" defTabSz="914400" eaLnBrk="0" fontAlgn="base" hangingPunct="0">
              <a:spcBef>
                <a:spcPct val="0"/>
              </a:spcBef>
              <a:spcAft>
                <a:spcPct val="0"/>
              </a:spcAft>
              <a:buClrTx/>
              <a:buSzTx/>
              <a:buNone/>
            </a:pPr>
            <a:r>
              <a:rPr lang="en-GB" sz="1100" dirty="0">
                <a:solidFill>
                  <a:schemeClr val="tx1"/>
                </a:solidFill>
                <a:latin typeface="Consolas" panose="020B0609020204030204" pitchFamily="49" charset="0"/>
              </a:rPr>
              <a:t>print("Mode of data set 5 is % s" % (mode(data5)))</a:t>
            </a:r>
            <a:endParaRPr lang="en-IN"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810299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447817" y="4289628"/>
            <a:ext cx="11029616" cy="566738"/>
          </a:xfrm>
        </p:spPr>
        <p:txBody>
          <a:bodyPr/>
          <a:lstStyle/>
          <a:p>
            <a:r>
              <a:rPr lang="en-US" dirty="0"/>
              <a:t>References</a:t>
            </a:r>
          </a:p>
        </p:txBody>
      </p:sp>
      <p:pic>
        <p:nvPicPr>
          <p:cNvPr id="12" name="Picture Placeholder 11" descr="Men is writing ">
            <a:extLst>
              <a:ext uri="{FF2B5EF4-FFF2-40B4-BE49-F238E27FC236}">
                <a16:creationId xmlns:a16="http://schemas.microsoft.com/office/drawing/2014/main" id="{29E16458-0C9B-4162-8A08-7C0E3BE746C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447817" y="601351"/>
            <a:ext cx="11290859" cy="3554000"/>
          </a:xfrm>
        </p:spPr>
      </p:pic>
      <p:sp>
        <p:nvSpPr>
          <p:cNvPr id="6" name="Text Placeholder 5">
            <a:extLst>
              <a:ext uri="{FF2B5EF4-FFF2-40B4-BE49-F238E27FC236}">
                <a16:creationId xmlns:a16="http://schemas.microsoft.com/office/drawing/2014/main" id="{EA58F096-46A3-4EB4-950C-04CC7361A037}"/>
              </a:ext>
            </a:extLst>
          </p:cNvPr>
          <p:cNvSpPr>
            <a:spLocks noGrp="1"/>
          </p:cNvSpPr>
          <p:nvPr>
            <p:ph type="body" sz="half" idx="2"/>
          </p:nvPr>
        </p:nvSpPr>
        <p:spPr>
          <a:xfrm>
            <a:off x="2429708" y="4248212"/>
            <a:ext cx="4232349" cy="2358264"/>
          </a:xfrm>
        </p:spPr>
        <p:txBody>
          <a:bodyPr>
            <a:normAutofit/>
          </a:bodyPr>
          <a:lstStyle/>
          <a:p>
            <a:pPr marL="171450" indent="-171450">
              <a:buFont typeface="Arial" panose="020B0604020202020204" pitchFamily="34" charset="0"/>
              <a:buChar char="•"/>
            </a:pPr>
            <a:r>
              <a:rPr lang="en-US" sz="800" dirty="0">
                <a:hlinkClick r:id="rId4"/>
              </a:rPr>
              <a:t>https://lawecondata.ethz.ch/</a:t>
            </a:r>
            <a:endParaRPr lang="en-US" sz="800" dirty="0"/>
          </a:p>
          <a:p>
            <a:pPr marL="171450" indent="-171450">
              <a:buFont typeface="Arial" panose="020B0604020202020204" pitchFamily="34" charset="0"/>
              <a:buChar char="•"/>
            </a:pPr>
            <a:r>
              <a:rPr lang="en-US" sz="800" dirty="0">
                <a:hlinkClick r:id="rId5"/>
              </a:rPr>
              <a:t>https://analyticsindiamag.com/how-ai-data-analytics-is-impacting-indian-legal-system/</a:t>
            </a:r>
            <a:endParaRPr lang="en-US" sz="800" dirty="0"/>
          </a:p>
          <a:p>
            <a:pPr marL="171450" indent="-171450">
              <a:buFont typeface="Arial" panose="020B0604020202020204" pitchFamily="34" charset="0"/>
              <a:buChar char="•"/>
            </a:pPr>
            <a:r>
              <a:rPr lang="en-US" sz="800" dirty="0">
                <a:hlinkClick r:id="rId6"/>
              </a:rPr>
              <a:t>https://www.edexlive.com/news/2020/jul/28/the-future-of-law-in-india-why-94-believe-research-and-analytics-is-the-top-skill-a-lawyer-needs-13526.html</a:t>
            </a:r>
            <a:endParaRPr lang="en-US" sz="800" dirty="0"/>
          </a:p>
          <a:p>
            <a:pPr marL="171450" indent="-171450">
              <a:buFont typeface="Arial" panose="020B0604020202020204" pitchFamily="34" charset="0"/>
              <a:buChar char="•"/>
            </a:pPr>
            <a:r>
              <a:rPr lang="en-US" sz="800" dirty="0">
                <a:hlinkClick r:id="rId7"/>
              </a:rPr>
              <a:t>https://www.indiatoday.in/india/story/supreme-court-india-sc-ai-artificial-intellegence-portal-supace-launch-1788098-2021-04-07</a:t>
            </a:r>
            <a:endParaRPr lang="en-US" sz="800" dirty="0"/>
          </a:p>
          <a:p>
            <a:pPr marL="171450" indent="-171450">
              <a:buFont typeface="Arial" panose="020B0604020202020204" pitchFamily="34" charset="0"/>
              <a:buChar char="•"/>
            </a:pPr>
            <a:r>
              <a:rPr lang="en-US" sz="800" dirty="0">
                <a:hlinkClick r:id="rId8"/>
              </a:rPr>
              <a:t>https://learn.microsoft.com/en-us/azure/architecture/data-science-process/overview</a:t>
            </a:r>
            <a:endParaRPr lang="en-US" sz="800" dirty="0"/>
          </a:p>
          <a:p>
            <a:pPr marL="171450" indent="-171450">
              <a:buFont typeface="Arial" panose="020B0604020202020204" pitchFamily="34" charset="0"/>
              <a:buChar char="•"/>
            </a:pPr>
            <a:r>
              <a:rPr lang="en-US" sz="800" dirty="0">
                <a:hlinkClick r:id="rId9"/>
              </a:rPr>
              <a:t>https://www.intellspot.com/data-types/</a:t>
            </a:r>
            <a:endParaRPr lang="en-US" sz="800" dirty="0"/>
          </a:p>
          <a:p>
            <a:pPr marL="171450" indent="-171450">
              <a:buFont typeface="Arial" panose="020B0604020202020204" pitchFamily="34" charset="0"/>
              <a:buChar char="•"/>
            </a:pPr>
            <a:r>
              <a:rPr lang="en-US" sz="800" dirty="0">
                <a:hlinkClick r:id="rId10"/>
              </a:rPr>
              <a:t>https://community.tableau.com/</a:t>
            </a:r>
            <a:endParaRPr lang="en-US" sz="800" dirty="0"/>
          </a:p>
          <a:p>
            <a:pPr marL="171450" indent="-171450">
              <a:buFont typeface="Arial" panose="020B0604020202020204" pitchFamily="34" charset="0"/>
              <a:buChar char="•"/>
            </a:pPr>
            <a:r>
              <a:rPr lang="en-US" sz="800" dirty="0">
                <a:hlinkClick r:id="rId11"/>
              </a:rPr>
              <a:t>https://analyticsindiamag.com/</a:t>
            </a:r>
            <a:endParaRPr lang="en-US" sz="800" dirty="0"/>
          </a:p>
          <a:p>
            <a:pPr marL="171450" indent="-171450">
              <a:buFont typeface="Arial" panose="020B0604020202020204" pitchFamily="34" charset="0"/>
              <a:buChar char="•"/>
            </a:pPr>
            <a:r>
              <a:rPr lang="en-US" sz="800" dirty="0">
                <a:hlinkClick r:id="rId12"/>
              </a:rPr>
              <a:t>https://www.xenonstack.com/blog/top-data-visualization-tools</a:t>
            </a:r>
            <a:endParaRPr lang="en-US" sz="800" dirty="0"/>
          </a:p>
          <a:p>
            <a:endParaRPr lang="en-US" sz="800" dirty="0"/>
          </a:p>
        </p:txBody>
      </p:sp>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p:txBody>
          <a:bodyPr/>
          <a:lstStyle/>
          <a:p>
            <a:fld id="{F603CDE5-C1D8-4EDD-870F-A498BAFA520F}" type="slidenum">
              <a:rPr lang="en-US" smtClean="0"/>
              <a:t>54</a:t>
            </a:fld>
            <a:endParaRPr lang="en-US" dirty="0"/>
          </a:p>
        </p:txBody>
      </p:sp>
      <p:sp>
        <p:nvSpPr>
          <p:cNvPr id="5" name="Text Placeholder 5">
            <a:extLst>
              <a:ext uri="{FF2B5EF4-FFF2-40B4-BE49-F238E27FC236}">
                <a16:creationId xmlns:a16="http://schemas.microsoft.com/office/drawing/2014/main" id="{87B1B896-FA21-8CCC-59B3-2EC4E62CB58E}"/>
              </a:ext>
            </a:extLst>
          </p:cNvPr>
          <p:cNvSpPr txBox="1">
            <a:spLocks/>
          </p:cNvSpPr>
          <p:nvPr/>
        </p:nvSpPr>
        <p:spPr>
          <a:xfrm>
            <a:off x="6809724" y="4248210"/>
            <a:ext cx="4232349" cy="2358265"/>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171450" indent="-171450">
              <a:buFont typeface="Arial" panose="020B0604020202020204" pitchFamily="34" charset="0"/>
              <a:buChar char="•"/>
            </a:pPr>
            <a:r>
              <a:rPr lang="en-US" sz="800" dirty="0">
                <a:hlinkClick r:id="rId13"/>
              </a:rPr>
              <a:t>https://data-flair.training/blogs/data-science-tools/</a:t>
            </a:r>
            <a:endParaRPr lang="en-US" sz="800" dirty="0"/>
          </a:p>
          <a:p>
            <a:pPr marL="171450" indent="-171450">
              <a:buFont typeface="Arial" panose="020B0604020202020204" pitchFamily="34" charset="0"/>
              <a:buChar char="•"/>
            </a:pPr>
            <a:r>
              <a:rPr lang="en-US" sz="800" dirty="0">
                <a:hlinkClick r:id="rId14"/>
              </a:rPr>
              <a:t>https://towardsdatascience.com/data-visualization-in-data-science-5681cbdde5bf</a:t>
            </a:r>
            <a:endParaRPr lang="en-US" sz="800" dirty="0"/>
          </a:p>
          <a:p>
            <a:pPr marL="171450" indent="-171450">
              <a:buFont typeface="Arial" panose="020B0604020202020204" pitchFamily="34" charset="0"/>
              <a:buChar char="•"/>
            </a:pPr>
            <a:r>
              <a:rPr lang="en-US" sz="800" dirty="0">
                <a:hlinkClick r:id="rId15"/>
              </a:rPr>
              <a:t>https://www.knowledgehut.com/blog/data-science/what-is-data-science-life-cycle</a:t>
            </a:r>
            <a:endParaRPr lang="en-US" sz="800" dirty="0"/>
          </a:p>
          <a:p>
            <a:pPr marL="171450" indent="-171450">
              <a:buFont typeface="Arial" panose="020B0604020202020204" pitchFamily="34" charset="0"/>
              <a:buChar char="•"/>
            </a:pPr>
            <a:r>
              <a:rPr lang="en-US" sz="800" dirty="0">
                <a:hlinkClick r:id="rId16"/>
              </a:rPr>
              <a:t>https://www.wordstream.com/blog/ws/2017/07/28/machine-learning-applications</a:t>
            </a:r>
            <a:endParaRPr lang="en-US" sz="800" dirty="0"/>
          </a:p>
          <a:p>
            <a:pPr marL="171450" indent="-171450">
              <a:buFont typeface="Arial" panose="020B0604020202020204" pitchFamily="34" charset="0"/>
              <a:buChar char="•"/>
            </a:pPr>
            <a:r>
              <a:rPr lang="en-US" sz="800" dirty="0">
                <a:hlinkClick r:id="rId17"/>
              </a:rPr>
              <a:t>https://www.altexsoft.com/blog/engineering/ai-airlines/</a:t>
            </a:r>
            <a:endParaRPr lang="en-US" sz="800" dirty="0"/>
          </a:p>
          <a:p>
            <a:pPr marL="171450" indent="-171450">
              <a:buFont typeface="Arial" panose="020B0604020202020204" pitchFamily="34" charset="0"/>
              <a:buChar char="•"/>
            </a:pPr>
            <a:r>
              <a:rPr lang="en-US" sz="800" dirty="0">
                <a:hlinkClick r:id="rId18"/>
              </a:rPr>
              <a:t>https://intellipaat.com/blog/tutorial/data-science-tutorial/</a:t>
            </a:r>
            <a:endParaRPr lang="en-US" sz="800" dirty="0"/>
          </a:p>
          <a:p>
            <a:pPr marL="171450" indent="-171450">
              <a:buFont typeface="Arial" panose="020B0604020202020204" pitchFamily="34" charset="0"/>
              <a:buChar char="•"/>
            </a:pPr>
            <a:r>
              <a:rPr lang="en-US" sz="800" dirty="0">
                <a:hlinkClick r:id="rId19"/>
              </a:rPr>
              <a:t>https://www.spiceworks.com/it-security/vulnerability-management/articles/what-is-fraud-detection/</a:t>
            </a:r>
            <a:endParaRPr lang="en-US" sz="800" dirty="0"/>
          </a:p>
          <a:p>
            <a:pPr marL="171450" indent="-171450">
              <a:buFont typeface="Arial" panose="020B0604020202020204" pitchFamily="34" charset="0"/>
              <a:buChar char="•"/>
            </a:pPr>
            <a:r>
              <a:rPr lang="en-US" sz="800" dirty="0">
                <a:hlinkClick r:id="rId20"/>
              </a:rPr>
              <a:t>https://www.discoverdatascience.org/industries/logistics/</a:t>
            </a:r>
            <a:endParaRPr lang="en-US" sz="800" dirty="0"/>
          </a:p>
          <a:p>
            <a:pPr marL="171450" indent="-171450">
              <a:buFont typeface="Arial" panose="020B0604020202020204" pitchFamily="34" charset="0"/>
              <a:buChar char="•"/>
            </a:pPr>
            <a:r>
              <a:rPr lang="en-US" sz="800" dirty="0">
                <a:hlinkClick r:id="rId21"/>
              </a:rPr>
              <a:t>https://www.cambridgespark.com/case-studies/</a:t>
            </a:r>
            <a:endParaRPr lang="en-US" sz="800" dirty="0"/>
          </a:p>
          <a:p>
            <a:pPr marL="171450" indent="-171450">
              <a:buFont typeface="Arial" panose="020B0604020202020204" pitchFamily="34" charset="0"/>
              <a:buChar char="•"/>
            </a:pPr>
            <a:r>
              <a:rPr lang="en-US" sz="800" dirty="0">
                <a:hlinkClick r:id="rId22"/>
              </a:rPr>
              <a:t>https://www.geeksforgeeks.org/major-applications-of-data-science/</a:t>
            </a:r>
            <a:endParaRPr lang="en-US" sz="800" dirty="0"/>
          </a:p>
          <a:p>
            <a:endParaRPr lang="en-US" sz="800" dirty="0"/>
          </a:p>
        </p:txBody>
      </p:sp>
    </p:spTree>
    <p:extLst>
      <p:ext uri="{BB962C8B-B14F-4D97-AF65-F5344CB8AC3E}">
        <p14:creationId xmlns:p14="http://schemas.microsoft.com/office/powerpoint/2010/main" val="2608015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EC38A0-3DAB-4B29-9BBE-45A9EBDBF417}"/>
              </a:ext>
            </a:extLst>
          </p:cNvPr>
          <p:cNvSpPr>
            <a:spLocks noGrp="1"/>
          </p:cNvSpPr>
          <p:nvPr>
            <p:ph type="title"/>
          </p:nvPr>
        </p:nvSpPr>
        <p:spPr/>
        <p:txBody>
          <a:bodyPr/>
          <a:lstStyle/>
          <a:p>
            <a:r>
              <a:rPr lang="en-US" dirty="0"/>
              <a:t>THANK YOU!</a:t>
            </a:r>
            <a:endParaRPr lang="ru-RU" dirty="0"/>
          </a:p>
        </p:txBody>
      </p:sp>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4294967295"/>
          </p:nvPr>
        </p:nvSpPr>
        <p:spPr>
          <a:xfrm>
            <a:off x="760022" y="5721611"/>
            <a:ext cx="10889672" cy="620976"/>
          </a:xfrm>
        </p:spPr>
        <p:txBody>
          <a:bodyPr vert="horz" lIns="91440" tIns="45720" rIns="91440" bIns="45720" rtlCol="0" anchor="t">
            <a:normAutofit/>
          </a:bodyPr>
          <a:lstStyle/>
          <a:p>
            <a:pPr marL="0" indent="0" algn="r">
              <a:lnSpc>
                <a:spcPct val="120000"/>
              </a:lnSpc>
              <a:spcBef>
                <a:spcPct val="20000"/>
              </a:spcBef>
              <a:buNone/>
            </a:pPr>
            <a:r>
              <a:rPr lang="en-US" sz="500" cap="all" dirty="0">
                <a:solidFill>
                  <a:schemeClr val="tx2">
                    <a:lumMod val="10000"/>
                    <a:lumOff val="90000"/>
                    <a:alpha val="75000"/>
                  </a:schemeClr>
                </a:solidFill>
              </a:rPr>
              <a:t>Disclaimer – </a:t>
            </a:r>
          </a:p>
          <a:p>
            <a:pPr marL="0" indent="0" algn="r">
              <a:lnSpc>
                <a:spcPct val="120000"/>
              </a:lnSpc>
              <a:spcBef>
                <a:spcPct val="20000"/>
              </a:spcBef>
              <a:buNone/>
            </a:pPr>
            <a:r>
              <a:rPr lang="en-US" sz="500" cap="all" dirty="0">
                <a:solidFill>
                  <a:schemeClr val="tx2">
                    <a:lumMod val="10000"/>
                    <a:lumOff val="90000"/>
                    <a:alpha val="75000"/>
                  </a:schemeClr>
                </a:solidFill>
              </a:rPr>
              <a:t>All the content presented in the presentation has been collated over the internet for the benefits of the students and all the related references has been added. Presented content has not been developed by the presenter.</a:t>
            </a:r>
          </a:p>
        </p:txBody>
      </p:sp>
      <p:sp>
        <p:nvSpPr>
          <p:cNvPr id="3" name="Picture Placeholder 2">
            <a:extLst>
              <a:ext uri="{FF2B5EF4-FFF2-40B4-BE49-F238E27FC236}">
                <a16:creationId xmlns:a16="http://schemas.microsoft.com/office/drawing/2014/main" id="{43DF68BF-B2E5-846A-A932-018D49FA792B}"/>
              </a:ext>
            </a:extLst>
          </p:cNvPr>
          <p:cNvSpPr>
            <a:spLocks noGrp="1"/>
          </p:cNvSpPr>
          <p:nvPr>
            <p:ph type="pic" sz="quarter" idx="13"/>
          </p:nvPr>
        </p:nvSpPr>
        <p:spPr/>
      </p:sp>
      <p:pic>
        <p:nvPicPr>
          <p:cNvPr id="6" name="Picture 5">
            <a:extLst>
              <a:ext uri="{FF2B5EF4-FFF2-40B4-BE49-F238E27FC236}">
                <a16:creationId xmlns:a16="http://schemas.microsoft.com/office/drawing/2014/main" id="{9A0F9604-11DF-95D1-4BE8-59689B4A6DAD}"/>
              </a:ext>
            </a:extLst>
          </p:cNvPr>
          <p:cNvPicPr>
            <a:picLocks noChangeAspect="1"/>
          </p:cNvPicPr>
          <p:nvPr/>
        </p:nvPicPr>
        <p:blipFill>
          <a:blip r:embed="rId3"/>
          <a:stretch>
            <a:fillRect/>
          </a:stretch>
        </p:blipFill>
        <p:spPr>
          <a:xfrm>
            <a:off x="441325" y="606425"/>
            <a:ext cx="11304588" cy="3536950"/>
          </a:xfrm>
          <a:prstGeom prst="rect">
            <a:avLst/>
          </a:prstGeom>
        </p:spPr>
      </p:pic>
    </p:spTree>
    <p:extLst>
      <p:ext uri="{BB962C8B-B14F-4D97-AF65-F5344CB8AC3E}">
        <p14:creationId xmlns:p14="http://schemas.microsoft.com/office/powerpoint/2010/main" val="3798308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86E012-43A0-6EC4-C433-7952AB53F1AA}"/>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4" name="Title 3">
            <a:extLst>
              <a:ext uri="{FF2B5EF4-FFF2-40B4-BE49-F238E27FC236}">
                <a16:creationId xmlns:a16="http://schemas.microsoft.com/office/drawing/2014/main" id="{2074C235-C433-3EB2-3287-65151D262EF4}"/>
              </a:ext>
            </a:extLst>
          </p:cNvPr>
          <p:cNvSpPr>
            <a:spLocks noGrp="1"/>
          </p:cNvSpPr>
          <p:nvPr>
            <p:ph type="title"/>
          </p:nvPr>
        </p:nvSpPr>
        <p:spPr/>
        <p:txBody>
          <a:bodyPr/>
          <a:lstStyle/>
          <a:p>
            <a:r>
              <a:rPr lang="en-GB" dirty="0"/>
              <a:t>Types of Data !</a:t>
            </a:r>
            <a:endParaRPr lang="en-IN" dirty="0"/>
          </a:p>
        </p:txBody>
      </p:sp>
      <p:pic>
        <p:nvPicPr>
          <p:cNvPr id="6" name="Picture 5">
            <a:extLst>
              <a:ext uri="{FF2B5EF4-FFF2-40B4-BE49-F238E27FC236}">
                <a16:creationId xmlns:a16="http://schemas.microsoft.com/office/drawing/2014/main" id="{65423B39-BCC2-7EFD-CB98-DC08FA8A8B65}"/>
              </a:ext>
            </a:extLst>
          </p:cNvPr>
          <p:cNvPicPr>
            <a:picLocks noChangeAspect="1"/>
          </p:cNvPicPr>
          <p:nvPr/>
        </p:nvPicPr>
        <p:blipFill>
          <a:blip r:embed="rId2"/>
          <a:stretch>
            <a:fillRect/>
          </a:stretch>
        </p:blipFill>
        <p:spPr>
          <a:xfrm>
            <a:off x="448293" y="1930853"/>
            <a:ext cx="11272652" cy="4541199"/>
          </a:xfrm>
          <a:prstGeom prst="rect">
            <a:avLst/>
          </a:prstGeom>
        </p:spPr>
      </p:pic>
    </p:spTree>
    <p:extLst>
      <p:ext uri="{BB962C8B-B14F-4D97-AF65-F5344CB8AC3E}">
        <p14:creationId xmlns:p14="http://schemas.microsoft.com/office/powerpoint/2010/main" val="233618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86E012-43A0-6EC4-C433-7952AB53F1AA}"/>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4" name="Title 3">
            <a:extLst>
              <a:ext uri="{FF2B5EF4-FFF2-40B4-BE49-F238E27FC236}">
                <a16:creationId xmlns:a16="http://schemas.microsoft.com/office/drawing/2014/main" id="{2074C235-C433-3EB2-3287-65151D262EF4}"/>
              </a:ext>
            </a:extLst>
          </p:cNvPr>
          <p:cNvSpPr>
            <a:spLocks noGrp="1"/>
          </p:cNvSpPr>
          <p:nvPr>
            <p:ph type="title"/>
          </p:nvPr>
        </p:nvSpPr>
        <p:spPr/>
        <p:txBody>
          <a:bodyPr/>
          <a:lstStyle/>
          <a:p>
            <a:r>
              <a:rPr lang="en-GB" dirty="0"/>
              <a:t>Types of Data !</a:t>
            </a:r>
            <a:endParaRPr lang="en-IN" dirty="0"/>
          </a:p>
        </p:txBody>
      </p:sp>
      <p:pic>
        <p:nvPicPr>
          <p:cNvPr id="7" name="Picture 6">
            <a:extLst>
              <a:ext uri="{FF2B5EF4-FFF2-40B4-BE49-F238E27FC236}">
                <a16:creationId xmlns:a16="http://schemas.microsoft.com/office/drawing/2014/main" id="{152031D1-9CEB-C8CE-4673-6779E537FDEC}"/>
              </a:ext>
            </a:extLst>
          </p:cNvPr>
          <p:cNvPicPr>
            <a:picLocks noChangeAspect="1"/>
          </p:cNvPicPr>
          <p:nvPr/>
        </p:nvPicPr>
        <p:blipFill>
          <a:blip r:embed="rId2"/>
          <a:stretch>
            <a:fillRect/>
          </a:stretch>
        </p:blipFill>
        <p:spPr>
          <a:xfrm>
            <a:off x="3840267" y="800910"/>
            <a:ext cx="7904428" cy="5867085"/>
          </a:xfrm>
          <a:prstGeom prst="rect">
            <a:avLst/>
          </a:prstGeom>
        </p:spPr>
      </p:pic>
      <p:sp>
        <p:nvSpPr>
          <p:cNvPr id="8" name="Content Placeholder 4">
            <a:extLst>
              <a:ext uri="{FF2B5EF4-FFF2-40B4-BE49-F238E27FC236}">
                <a16:creationId xmlns:a16="http://schemas.microsoft.com/office/drawing/2014/main" id="{49DAB522-C65F-6943-7676-682B68B24095}"/>
              </a:ext>
            </a:extLst>
          </p:cNvPr>
          <p:cNvSpPr>
            <a:spLocks noGrp="1"/>
          </p:cNvSpPr>
          <p:nvPr>
            <p:ph sz="half" idx="1"/>
          </p:nvPr>
        </p:nvSpPr>
        <p:spPr>
          <a:xfrm>
            <a:off x="581192" y="2775868"/>
            <a:ext cx="2702334" cy="1999613"/>
          </a:xfrm>
        </p:spPr>
        <p:txBody>
          <a:bodyPr>
            <a:normAutofit/>
          </a:bodyPr>
          <a:lstStyle/>
          <a:p>
            <a:pPr algn="l">
              <a:buFont typeface="Arial" panose="020B0604020202020204" pitchFamily="34" charset="0"/>
              <a:buChar char="•"/>
            </a:pPr>
            <a:r>
              <a:rPr lang="en-GB" b="0" i="0" dirty="0">
                <a:solidFill>
                  <a:srgbClr val="111111"/>
                </a:solidFill>
                <a:effectLst/>
                <a:latin typeface="SourceSansPro"/>
              </a:rPr>
              <a:t>Types of data</a:t>
            </a:r>
          </a:p>
          <a:p>
            <a:pPr marL="0" indent="0" algn="l">
              <a:buNone/>
            </a:pPr>
            <a:r>
              <a:rPr lang="en-GB" dirty="0">
                <a:solidFill>
                  <a:srgbClr val="111111"/>
                </a:solidFill>
                <a:latin typeface="SourceSansPro"/>
              </a:rPr>
              <a:t>1)</a:t>
            </a:r>
            <a:r>
              <a:rPr lang="en-GB" b="0" i="0" dirty="0">
                <a:solidFill>
                  <a:srgbClr val="111111"/>
                </a:solidFill>
                <a:effectLst/>
                <a:latin typeface="SourceSansPro"/>
              </a:rPr>
              <a:t>Quantitative Data</a:t>
            </a:r>
          </a:p>
          <a:p>
            <a:pPr marL="0" indent="0" algn="l">
              <a:buNone/>
            </a:pPr>
            <a:r>
              <a:rPr lang="en-GB" dirty="0">
                <a:solidFill>
                  <a:srgbClr val="111111"/>
                </a:solidFill>
                <a:latin typeface="SourceSansPro"/>
              </a:rPr>
              <a:t>2) Qualitative Data</a:t>
            </a:r>
            <a:endParaRPr lang="en-GB" b="0" i="0" dirty="0">
              <a:solidFill>
                <a:srgbClr val="111111"/>
              </a:solidFill>
              <a:effectLst/>
              <a:latin typeface="SourceSansPro"/>
            </a:endParaRPr>
          </a:p>
        </p:txBody>
      </p:sp>
    </p:spTree>
    <p:extLst>
      <p:ext uri="{BB962C8B-B14F-4D97-AF65-F5344CB8AC3E}">
        <p14:creationId xmlns:p14="http://schemas.microsoft.com/office/powerpoint/2010/main" val="13779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86E012-43A0-6EC4-C433-7952AB53F1AA}"/>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4" name="Title 3">
            <a:extLst>
              <a:ext uri="{FF2B5EF4-FFF2-40B4-BE49-F238E27FC236}">
                <a16:creationId xmlns:a16="http://schemas.microsoft.com/office/drawing/2014/main" id="{2074C235-C433-3EB2-3287-65151D262EF4}"/>
              </a:ext>
            </a:extLst>
          </p:cNvPr>
          <p:cNvSpPr>
            <a:spLocks noGrp="1"/>
          </p:cNvSpPr>
          <p:nvPr>
            <p:ph type="title"/>
          </p:nvPr>
        </p:nvSpPr>
        <p:spPr>
          <a:xfrm>
            <a:off x="581192" y="747471"/>
            <a:ext cx="11029616" cy="988332"/>
          </a:xfrm>
        </p:spPr>
        <p:txBody>
          <a:bodyPr/>
          <a:lstStyle/>
          <a:p>
            <a:r>
              <a:rPr lang="en-GB" dirty="0"/>
              <a:t>Types of Data !</a:t>
            </a:r>
            <a:endParaRPr lang="en-IN" dirty="0"/>
          </a:p>
        </p:txBody>
      </p:sp>
      <p:pic>
        <p:nvPicPr>
          <p:cNvPr id="6" name="Picture 5">
            <a:extLst>
              <a:ext uri="{FF2B5EF4-FFF2-40B4-BE49-F238E27FC236}">
                <a16:creationId xmlns:a16="http://schemas.microsoft.com/office/drawing/2014/main" id="{348D30D9-F5DE-ED1B-332F-D1BD56CE7781}"/>
              </a:ext>
            </a:extLst>
          </p:cNvPr>
          <p:cNvPicPr>
            <a:picLocks noChangeAspect="1"/>
          </p:cNvPicPr>
          <p:nvPr/>
        </p:nvPicPr>
        <p:blipFill>
          <a:blip r:embed="rId2"/>
          <a:stretch>
            <a:fillRect/>
          </a:stretch>
        </p:blipFill>
        <p:spPr>
          <a:xfrm>
            <a:off x="3592287" y="762312"/>
            <a:ext cx="8140534" cy="6026727"/>
          </a:xfrm>
          <a:prstGeom prst="rect">
            <a:avLst/>
          </a:prstGeom>
        </p:spPr>
      </p:pic>
      <p:sp>
        <p:nvSpPr>
          <p:cNvPr id="8" name="Content Placeholder 4">
            <a:extLst>
              <a:ext uri="{FF2B5EF4-FFF2-40B4-BE49-F238E27FC236}">
                <a16:creationId xmlns:a16="http://schemas.microsoft.com/office/drawing/2014/main" id="{C0B28B93-0643-4B85-6AB3-EB53620697B1}"/>
              </a:ext>
            </a:extLst>
          </p:cNvPr>
          <p:cNvSpPr>
            <a:spLocks noGrp="1"/>
          </p:cNvSpPr>
          <p:nvPr>
            <p:ph sz="half" idx="1"/>
          </p:nvPr>
        </p:nvSpPr>
        <p:spPr>
          <a:xfrm>
            <a:off x="581192" y="2775868"/>
            <a:ext cx="2702334" cy="1999613"/>
          </a:xfrm>
        </p:spPr>
        <p:txBody>
          <a:bodyPr>
            <a:normAutofit/>
          </a:bodyPr>
          <a:lstStyle/>
          <a:p>
            <a:pPr algn="l">
              <a:buFont typeface="Arial" panose="020B0604020202020204" pitchFamily="34" charset="0"/>
              <a:buChar char="•"/>
            </a:pPr>
            <a:r>
              <a:rPr lang="en-GB" b="0" i="0" dirty="0">
                <a:solidFill>
                  <a:srgbClr val="111111"/>
                </a:solidFill>
                <a:effectLst/>
                <a:latin typeface="SourceSansPro"/>
              </a:rPr>
              <a:t>Quantitative Data -&gt;</a:t>
            </a:r>
          </a:p>
        </p:txBody>
      </p:sp>
    </p:spTree>
    <p:extLst>
      <p:ext uri="{BB962C8B-B14F-4D97-AF65-F5344CB8AC3E}">
        <p14:creationId xmlns:p14="http://schemas.microsoft.com/office/powerpoint/2010/main" val="2182696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86E012-43A0-6EC4-C433-7952AB53F1AA}"/>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4" name="Title 3">
            <a:extLst>
              <a:ext uri="{FF2B5EF4-FFF2-40B4-BE49-F238E27FC236}">
                <a16:creationId xmlns:a16="http://schemas.microsoft.com/office/drawing/2014/main" id="{2074C235-C433-3EB2-3287-65151D262EF4}"/>
              </a:ext>
            </a:extLst>
          </p:cNvPr>
          <p:cNvSpPr>
            <a:spLocks noGrp="1"/>
          </p:cNvSpPr>
          <p:nvPr>
            <p:ph type="title"/>
          </p:nvPr>
        </p:nvSpPr>
        <p:spPr/>
        <p:txBody>
          <a:bodyPr/>
          <a:lstStyle/>
          <a:p>
            <a:r>
              <a:rPr lang="en-GB" dirty="0"/>
              <a:t>Types of Data !</a:t>
            </a:r>
            <a:endParaRPr lang="en-IN" dirty="0"/>
          </a:p>
        </p:txBody>
      </p:sp>
      <p:pic>
        <p:nvPicPr>
          <p:cNvPr id="7" name="Picture 6">
            <a:extLst>
              <a:ext uri="{FF2B5EF4-FFF2-40B4-BE49-F238E27FC236}">
                <a16:creationId xmlns:a16="http://schemas.microsoft.com/office/drawing/2014/main" id="{1F5E4A49-FECB-C051-40D9-0EB5501DEA21}"/>
              </a:ext>
            </a:extLst>
          </p:cNvPr>
          <p:cNvPicPr>
            <a:picLocks noChangeAspect="1"/>
          </p:cNvPicPr>
          <p:nvPr/>
        </p:nvPicPr>
        <p:blipFill>
          <a:blip r:embed="rId2"/>
          <a:stretch>
            <a:fillRect/>
          </a:stretch>
        </p:blipFill>
        <p:spPr>
          <a:xfrm>
            <a:off x="3491345" y="729658"/>
            <a:ext cx="8235537" cy="6015526"/>
          </a:xfrm>
          <a:prstGeom prst="rect">
            <a:avLst/>
          </a:prstGeom>
        </p:spPr>
      </p:pic>
      <p:sp>
        <p:nvSpPr>
          <p:cNvPr id="8" name="Content Placeholder 4">
            <a:extLst>
              <a:ext uri="{FF2B5EF4-FFF2-40B4-BE49-F238E27FC236}">
                <a16:creationId xmlns:a16="http://schemas.microsoft.com/office/drawing/2014/main" id="{84689DE7-7576-8394-0ED0-7B77F226209B}"/>
              </a:ext>
            </a:extLst>
          </p:cNvPr>
          <p:cNvSpPr>
            <a:spLocks noGrp="1"/>
          </p:cNvSpPr>
          <p:nvPr>
            <p:ph sz="half" idx="1"/>
          </p:nvPr>
        </p:nvSpPr>
        <p:spPr>
          <a:xfrm>
            <a:off x="465118" y="2737614"/>
            <a:ext cx="2702334" cy="1999613"/>
          </a:xfrm>
        </p:spPr>
        <p:txBody>
          <a:bodyPr>
            <a:normAutofit/>
          </a:bodyPr>
          <a:lstStyle/>
          <a:p>
            <a:pPr algn="l">
              <a:buFont typeface="Arial" panose="020B0604020202020204" pitchFamily="34" charset="0"/>
              <a:buChar char="•"/>
            </a:pPr>
            <a:r>
              <a:rPr lang="en-GB" b="0" i="0" dirty="0">
                <a:solidFill>
                  <a:srgbClr val="111111"/>
                </a:solidFill>
                <a:effectLst/>
                <a:latin typeface="SourceSansPro"/>
              </a:rPr>
              <a:t>Qualitative Data -&gt;</a:t>
            </a:r>
          </a:p>
        </p:txBody>
      </p:sp>
    </p:spTree>
    <p:extLst>
      <p:ext uri="{BB962C8B-B14F-4D97-AF65-F5344CB8AC3E}">
        <p14:creationId xmlns:p14="http://schemas.microsoft.com/office/powerpoint/2010/main" val="760964569"/>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00870617_win32_fixed.potx" id="{1E2B8DFA-E266-4D12-95DE-76C2876369F1}" vid="{8DEA66BB-F281-4FCE-9053-490C8E939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corporate teach a course</Template>
  <TotalTime>1002</TotalTime>
  <Words>4943</Words>
  <Application>Microsoft Office PowerPoint</Application>
  <PresentationFormat>Widescreen</PresentationFormat>
  <Paragraphs>476</Paragraphs>
  <Slides>55</Slides>
  <Notes>16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55</vt:i4>
      </vt:variant>
    </vt:vector>
  </HeadingPairs>
  <TitlesOfParts>
    <vt:vector size="70" baseType="lpstr">
      <vt:lpstr>Arial</vt:lpstr>
      <vt:lpstr>Calibri</vt:lpstr>
      <vt:lpstr>Consolas</vt:lpstr>
      <vt:lpstr>Corbel</vt:lpstr>
      <vt:lpstr>domine</vt:lpstr>
      <vt:lpstr>EB Garamond</vt:lpstr>
      <vt:lpstr>Gill Sans MT</vt:lpstr>
      <vt:lpstr>Inter</vt:lpstr>
      <vt:lpstr>OracleSansVF</vt:lpstr>
      <vt:lpstr>Source Sans Pro</vt:lpstr>
      <vt:lpstr>SourceSansPro</vt:lpstr>
      <vt:lpstr>urw-din</vt:lpstr>
      <vt:lpstr>Wingdings</vt:lpstr>
      <vt:lpstr>Wingdings 2</vt:lpstr>
      <vt:lpstr>DividendVTI</vt:lpstr>
      <vt:lpstr>Unlocking values of Data Analytics</vt:lpstr>
      <vt:lpstr>Agenda for the session</vt:lpstr>
      <vt:lpstr>Course PROGRESS</vt:lpstr>
      <vt:lpstr>What is Data Analytics?</vt:lpstr>
      <vt:lpstr>Journey from Data to Information</vt:lpstr>
      <vt:lpstr>Types of Data !</vt:lpstr>
      <vt:lpstr>Types of Data !</vt:lpstr>
      <vt:lpstr>Types of Data !</vt:lpstr>
      <vt:lpstr>Types of Data !</vt:lpstr>
      <vt:lpstr>Types of data Analytics</vt:lpstr>
      <vt:lpstr>Descriptive and Diagnostic Analytics -&gt; PAST</vt:lpstr>
      <vt:lpstr>Predictive and Perspective Analytics -&gt; Future</vt:lpstr>
      <vt:lpstr>Data Science?</vt:lpstr>
      <vt:lpstr>Life Cycle of a Typical Data Science Project</vt:lpstr>
      <vt:lpstr>Roles in a Typical Data Science Project</vt:lpstr>
      <vt:lpstr>Machine Learning</vt:lpstr>
      <vt:lpstr>Machine Learning</vt:lpstr>
      <vt:lpstr>Types of Learning</vt:lpstr>
      <vt:lpstr>Major Algorithms</vt:lpstr>
      <vt:lpstr>Data Visualization</vt:lpstr>
      <vt:lpstr>Data Visualization</vt:lpstr>
      <vt:lpstr>Best Suited Chart based on data Availability</vt:lpstr>
      <vt:lpstr>Course PROGRESS</vt:lpstr>
      <vt:lpstr>Recommender System</vt:lpstr>
      <vt:lpstr>Logistics</vt:lpstr>
      <vt:lpstr>Fraud Detection -&gt; Majorly in Banking</vt:lpstr>
      <vt:lpstr>Targeted Advertising – Marketing Analytics</vt:lpstr>
      <vt:lpstr>Airline Route Planning / Airline Industry</vt:lpstr>
      <vt:lpstr>Smart Websites</vt:lpstr>
      <vt:lpstr>Course PROGRESS</vt:lpstr>
      <vt:lpstr>Fact Check </vt:lpstr>
      <vt:lpstr>The future of law in India:  Why 94% believe research and analytics is the top skill a lawyer needs</vt:lpstr>
      <vt:lpstr>Revolution of Legal Industry in India (SUPACE)</vt:lpstr>
      <vt:lpstr>ROSS(Tool for Legal Reseach) and It’s Features </vt:lpstr>
      <vt:lpstr>Indian Companies in the Legal Space</vt:lpstr>
      <vt:lpstr>Indian Companies in the Legal Space</vt:lpstr>
      <vt:lpstr>My Personal Favourite..! “LEGALDOCS”</vt:lpstr>
      <vt:lpstr>IIT Kharagpur's AI System Automates Reading Of Legal Documents To Save Time</vt:lpstr>
      <vt:lpstr>To conclude..</vt:lpstr>
      <vt:lpstr>Course PROGRESS</vt:lpstr>
      <vt:lpstr>Data Science – Technology Stack</vt:lpstr>
      <vt:lpstr>Popular IDE (Integrated Development Environment)</vt:lpstr>
      <vt:lpstr>Popular IDE (Integrated Development Environment)</vt:lpstr>
      <vt:lpstr>Open Datasets available..</vt:lpstr>
      <vt:lpstr>Indian Government Data Source for analysis</vt:lpstr>
      <vt:lpstr>NJDG (National Judicial Data Grid)</vt:lpstr>
      <vt:lpstr>Other Open Datasets</vt:lpstr>
      <vt:lpstr>Course PROGRESS</vt:lpstr>
      <vt:lpstr>Download data set of the choice and try to Analyze</vt:lpstr>
      <vt:lpstr>Basic Statistics Hands on</vt:lpstr>
      <vt:lpstr>MEAN</vt:lpstr>
      <vt:lpstr>Median</vt:lpstr>
      <vt:lpstr>Mode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 a course</dc:title>
  <dc:creator>harshil gandhi</dc:creator>
  <cp:lastModifiedBy>harshil gandhi</cp:lastModifiedBy>
  <cp:revision>21</cp:revision>
  <dcterms:created xsi:type="dcterms:W3CDTF">2022-10-09T14:07:26Z</dcterms:created>
  <dcterms:modified xsi:type="dcterms:W3CDTF">2022-10-11T10:05:17Z</dcterms:modified>
</cp:coreProperties>
</file>